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5" r:id="rId3"/>
    <p:sldId id="271" r:id="rId4"/>
    <p:sldId id="257" r:id="rId5"/>
    <p:sldId id="282" r:id="rId6"/>
    <p:sldId id="283" r:id="rId7"/>
    <p:sldId id="284" r:id="rId8"/>
    <p:sldId id="285" r:id="rId9"/>
    <p:sldId id="267" r:id="rId10"/>
    <p:sldId id="268" r:id="rId11"/>
    <p:sldId id="269" r:id="rId12"/>
    <p:sldId id="270" r:id="rId13"/>
    <p:sldId id="286" r:id="rId14"/>
    <p:sldId id="274" r:id="rId15"/>
    <p:sldId id="259" r:id="rId16"/>
    <p:sldId id="272" r:id="rId17"/>
    <p:sldId id="275" r:id="rId18"/>
    <p:sldId id="276" r:id="rId19"/>
    <p:sldId id="277" r:id="rId20"/>
    <p:sldId id="278" r:id="rId21"/>
    <p:sldId id="297" r:id="rId22"/>
    <p:sldId id="298" r:id="rId23"/>
    <p:sldId id="299" r:id="rId24"/>
    <p:sldId id="300" r:id="rId25"/>
    <p:sldId id="262" r:id="rId26"/>
    <p:sldId id="280" r:id="rId27"/>
    <p:sldId id="263" r:id="rId28"/>
    <p:sldId id="292" r:id="rId29"/>
    <p:sldId id="264" r:id="rId30"/>
    <p:sldId id="293" r:id="rId31"/>
    <p:sldId id="281" r:id="rId32"/>
    <p:sldId id="294" r:id="rId33"/>
    <p:sldId id="296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06"/>
    <a:srgbClr val="8BD3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8384" autoAdjust="0"/>
  </p:normalViewPr>
  <p:slideViewPr>
    <p:cSldViewPr>
      <p:cViewPr varScale="1">
        <p:scale>
          <a:sx n="69" d="100"/>
          <a:sy n="69" d="100"/>
        </p:scale>
        <p:origin x="-9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EE5DC-2E3F-478D-B68C-715407ACDD6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DACEB-543F-4567-AFFB-F75B059846A3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endParaRPr lang="en-US" dirty="0" smtClean="0">
            <a:solidFill>
              <a:srgbClr val="FFCF06"/>
            </a:solidFill>
          </a:endParaRPr>
        </a:p>
        <a:p>
          <a:pPr rtl="0"/>
          <a:endParaRPr lang="en-US" dirty="0" smtClean="0">
            <a:solidFill>
              <a:srgbClr val="FFCF06"/>
            </a:solidFill>
          </a:endParaRPr>
        </a:p>
        <a:p>
          <a:pPr rtl="0"/>
          <a:r>
            <a:rPr lang="en-US" dirty="0" smtClean="0">
              <a:solidFill>
                <a:srgbClr val="FFCF06"/>
              </a:solidFill>
            </a:rPr>
            <a:t>Microview</a:t>
          </a:r>
          <a:r>
            <a:rPr lang="en-US" dirty="0" smtClean="0"/>
            <a:t> </a:t>
          </a:r>
          <a:r>
            <a:rPr lang="en-US" dirty="0" smtClean="0">
              <a:solidFill>
                <a:srgbClr val="FFCF06"/>
              </a:solidFill>
            </a:rPr>
            <a:t>FM</a:t>
          </a:r>
          <a:endParaRPr lang="en-US" dirty="0">
            <a:solidFill>
              <a:srgbClr val="FFCF06"/>
            </a:solidFill>
          </a:endParaRPr>
        </a:p>
      </dgm:t>
    </dgm:pt>
    <dgm:pt modelId="{861890E4-67CA-4FA4-93DB-3861242FC3F2}" type="parTrans" cxnId="{4D1CA76F-CC88-47EB-8A17-50AD1D09E3BA}">
      <dgm:prSet/>
      <dgm:spPr/>
      <dgm:t>
        <a:bodyPr/>
        <a:lstStyle/>
        <a:p>
          <a:endParaRPr lang="en-US"/>
        </a:p>
      </dgm:t>
    </dgm:pt>
    <dgm:pt modelId="{94EC210E-104A-4543-A6D8-C95784328714}" type="sibTrans" cxnId="{4D1CA76F-CC88-47EB-8A17-50AD1D09E3BA}">
      <dgm:prSet/>
      <dgm:spPr/>
      <dgm:t>
        <a:bodyPr/>
        <a:lstStyle/>
        <a:p>
          <a:endParaRPr lang="en-US"/>
        </a:p>
      </dgm:t>
    </dgm:pt>
    <dgm:pt modelId="{09E404B1-6689-4EF3-9D14-22F9603DB1A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rgbClr val="FFCF06"/>
              </a:solidFill>
            </a:rPr>
            <a:t>Rooms</a:t>
          </a:r>
          <a:endParaRPr lang="en-US" dirty="0">
            <a:solidFill>
              <a:srgbClr val="FFCF06"/>
            </a:solidFill>
          </a:endParaRPr>
        </a:p>
      </dgm:t>
    </dgm:pt>
    <dgm:pt modelId="{DF8BF562-266E-4C9B-A3D5-1ADDE8948911}" type="parTrans" cxnId="{166C1C83-0F09-4B51-8325-3B6756F20DD2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BAB6F8BA-82DF-4F83-A30D-D9F068D46E43}" type="sibTrans" cxnId="{166C1C83-0F09-4B51-8325-3B6756F20DD2}">
      <dgm:prSet/>
      <dgm:spPr/>
      <dgm:t>
        <a:bodyPr/>
        <a:lstStyle/>
        <a:p>
          <a:endParaRPr lang="en-US"/>
        </a:p>
      </dgm:t>
    </dgm:pt>
    <dgm:pt modelId="{1372434C-4D35-469A-B67F-BCBC48918B0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rgbClr val="FFCF06"/>
              </a:solidFill>
            </a:rPr>
            <a:t>Employees</a:t>
          </a:r>
          <a:endParaRPr lang="en-US" dirty="0">
            <a:solidFill>
              <a:srgbClr val="FFCF06"/>
            </a:solidFill>
          </a:endParaRPr>
        </a:p>
      </dgm:t>
    </dgm:pt>
    <dgm:pt modelId="{6266ED6A-F173-4700-95B4-243DDCF2E92C}" type="parTrans" cxnId="{83CB68BB-7622-4B8B-A0AA-853718932C48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C5481319-EC6A-49A0-87E6-D88AB36523B2}" type="sibTrans" cxnId="{83CB68BB-7622-4B8B-A0AA-853718932C48}">
      <dgm:prSet/>
      <dgm:spPr/>
      <dgm:t>
        <a:bodyPr/>
        <a:lstStyle/>
        <a:p>
          <a:endParaRPr lang="en-US"/>
        </a:p>
      </dgm:t>
    </dgm:pt>
    <dgm:pt modelId="{C6167FE3-95C7-4AD3-82C4-F94047C5BB12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rgbClr val="FFCF06"/>
              </a:solidFill>
            </a:rPr>
            <a:t>Equipment</a:t>
          </a:r>
          <a:endParaRPr lang="en-US" dirty="0">
            <a:solidFill>
              <a:srgbClr val="FFCF06"/>
            </a:solidFill>
          </a:endParaRPr>
        </a:p>
      </dgm:t>
    </dgm:pt>
    <dgm:pt modelId="{01EC1129-7529-4421-A1F3-093B754DF140}" type="parTrans" cxnId="{3AB82947-D44B-4B0E-AB6D-29BD44337A95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7448ED0B-2CE7-4EF3-8369-544971D99814}" type="sibTrans" cxnId="{3AB82947-D44B-4B0E-AB6D-29BD44337A95}">
      <dgm:prSet/>
      <dgm:spPr/>
      <dgm:t>
        <a:bodyPr/>
        <a:lstStyle/>
        <a:p>
          <a:endParaRPr lang="en-US"/>
        </a:p>
      </dgm:t>
    </dgm:pt>
    <dgm:pt modelId="{CD7BE1BF-C656-41DC-BB3C-4435775409D3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rgbClr val="FFCF06"/>
              </a:solidFill>
            </a:rPr>
            <a:t>Asset</a:t>
          </a:r>
          <a:r>
            <a:rPr lang="en-US" dirty="0" smtClean="0"/>
            <a:t> </a:t>
          </a:r>
          <a:r>
            <a:rPr lang="en-US" dirty="0" smtClean="0">
              <a:solidFill>
                <a:srgbClr val="FFCF06"/>
              </a:solidFill>
            </a:rPr>
            <a:t>Receiving</a:t>
          </a:r>
          <a:endParaRPr lang="en-US" dirty="0">
            <a:solidFill>
              <a:srgbClr val="FFCF06"/>
            </a:solidFill>
          </a:endParaRPr>
        </a:p>
      </dgm:t>
    </dgm:pt>
    <dgm:pt modelId="{16552256-8CF3-4C07-BD36-F5029E28D215}" type="parTrans" cxnId="{0671F9AE-3899-4F60-9019-3BA16D609992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23291B5D-9A1F-4651-8B8C-C4EF5C57E283}" type="sibTrans" cxnId="{0671F9AE-3899-4F60-9019-3BA16D609992}">
      <dgm:prSet/>
      <dgm:spPr/>
      <dgm:t>
        <a:bodyPr/>
        <a:lstStyle/>
        <a:p>
          <a:endParaRPr lang="en-US"/>
        </a:p>
      </dgm:t>
    </dgm:pt>
    <dgm:pt modelId="{62B7AE78-F809-4AF8-877C-AF329CD18A9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rgbClr val="FFCF06"/>
              </a:solidFill>
            </a:rPr>
            <a:t>Furniture</a:t>
          </a:r>
          <a:endParaRPr lang="en-US" dirty="0">
            <a:solidFill>
              <a:srgbClr val="FFCF06"/>
            </a:solidFill>
          </a:endParaRPr>
        </a:p>
      </dgm:t>
    </dgm:pt>
    <dgm:pt modelId="{59F8B685-5EBB-4467-8F78-78A53B578EE1}" type="parTrans" cxnId="{C80083FA-8F72-4A88-932E-64FB3CB6305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4C667812-7D0B-42FA-92A6-8CE4AA7041E7}" type="sibTrans" cxnId="{C80083FA-8F72-4A88-932E-64FB3CB63050}">
      <dgm:prSet/>
      <dgm:spPr/>
      <dgm:t>
        <a:bodyPr/>
        <a:lstStyle/>
        <a:p>
          <a:endParaRPr lang="en-US"/>
        </a:p>
      </dgm:t>
    </dgm:pt>
    <dgm:pt modelId="{9F98A41D-3722-400E-A1E6-429AF348539A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rgbClr val="FFCF06"/>
              </a:solidFill>
            </a:rPr>
            <a:t>Create</a:t>
          </a:r>
          <a:r>
            <a:rPr lang="en-US" dirty="0" smtClean="0"/>
            <a:t> </a:t>
          </a:r>
          <a:r>
            <a:rPr lang="en-US" dirty="0" smtClean="0">
              <a:solidFill>
                <a:srgbClr val="FFCF06"/>
              </a:solidFill>
            </a:rPr>
            <a:t>WO</a:t>
          </a:r>
          <a:endParaRPr lang="en-US" dirty="0">
            <a:solidFill>
              <a:srgbClr val="FFCF06"/>
            </a:solidFill>
          </a:endParaRPr>
        </a:p>
      </dgm:t>
    </dgm:pt>
    <dgm:pt modelId="{06D455EC-D6B7-43B9-BB75-84A75FBB524E}" type="parTrans" cxnId="{73037273-EB8C-49DC-8DFF-6572DB74A8A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5BD40C02-F906-4FD5-9C7B-4AD7B8661A42}" type="sibTrans" cxnId="{73037273-EB8C-49DC-8DFF-6572DB74A8A6}">
      <dgm:prSet/>
      <dgm:spPr/>
      <dgm:t>
        <a:bodyPr/>
        <a:lstStyle/>
        <a:p>
          <a:endParaRPr lang="en-US"/>
        </a:p>
      </dgm:t>
    </dgm:pt>
    <dgm:pt modelId="{E5594DD2-3CEB-4A01-8E2D-55B34E4E48C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rgbClr val="FFCF06"/>
              </a:solidFill>
            </a:rPr>
            <a:t>Complete</a:t>
          </a:r>
          <a:r>
            <a:rPr lang="en-US" dirty="0" smtClean="0"/>
            <a:t> </a:t>
          </a:r>
          <a:r>
            <a:rPr lang="en-US" dirty="0" smtClean="0">
              <a:solidFill>
                <a:srgbClr val="FFCF06"/>
              </a:solidFill>
            </a:rPr>
            <a:t>WO</a:t>
          </a:r>
          <a:endParaRPr lang="en-US" dirty="0">
            <a:solidFill>
              <a:srgbClr val="FFCF06"/>
            </a:solidFill>
          </a:endParaRPr>
        </a:p>
      </dgm:t>
    </dgm:pt>
    <dgm:pt modelId="{385FB758-4241-4EAB-B89C-5D6A241F3647}" type="parTrans" cxnId="{A2A3487C-64D8-42EB-AC84-669A04194409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6373E97D-06FA-4060-9C55-B44A4902795C}" type="sibTrans" cxnId="{A2A3487C-64D8-42EB-AC84-669A04194409}">
      <dgm:prSet/>
      <dgm:spPr/>
      <dgm:t>
        <a:bodyPr/>
        <a:lstStyle/>
        <a:p>
          <a:endParaRPr lang="en-US"/>
        </a:p>
      </dgm:t>
    </dgm:pt>
    <dgm:pt modelId="{F7211244-3CD9-4FC5-8E0D-7D5BF645C7D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rgbClr val="FFCF06"/>
              </a:solidFill>
            </a:rPr>
            <a:t>Condition</a:t>
          </a:r>
          <a:r>
            <a:rPr lang="en-US" dirty="0" smtClean="0"/>
            <a:t> </a:t>
          </a:r>
          <a:r>
            <a:rPr lang="en-US" dirty="0" smtClean="0">
              <a:solidFill>
                <a:srgbClr val="FFCF06"/>
              </a:solidFill>
            </a:rPr>
            <a:t>Assessment</a:t>
          </a:r>
          <a:endParaRPr lang="en-US" dirty="0">
            <a:solidFill>
              <a:srgbClr val="FFCF06"/>
            </a:solidFill>
          </a:endParaRPr>
        </a:p>
      </dgm:t>
    </dgm:pt>
    <dgm:pt modelId="{2B0E714C-E99F-448B-89A4-D1C6107F30F0}" type="parTrans" cxnId="{DE1A4D5B-4FE6-4064-8989-F7A03CCC335F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D5539496-B92E-4571-9304-460D1FD73698}" type="sibTrans" cxnId="{DE1A4D5B-4FE6-4064-8989-F7A03CCC335F}">
      <dgm:prSet/>
      <dgm:spPr/>
      <dgm:t>
        <a:bodyPr/>
        <a:lstStyle/>
        <a:p>
          <a:endParaRPr lang="en-US"/>
        </a:p>
      </dgm:t>
    </dgm:pt>
    <dgm:pt modelId="{635D5370-23D8-4A5F-8491-15483E9C8355}" type="pres">
      <dgm:prSet presAssocID="{981EE5DC-2E3F-478D-B68C-715407ACDD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190553-0E8E-4100-B73D-2A3301CB745A}" type="pres">
      <dgm:prSet presAssocID="{9DFDACEB-543F-4567-AFFB-F75B059846A3}" presName="centerShape" presStyleLbl="node0" presStyleIdx="0" presStyleCnt="1"/>
      <dgm:spPr/>
      <dgm:t>
        <a:bodyPr/>
        <a:lstStyle/>
        <a:p>
          <a:endParaRPr lang="en-US"/>
        </a:p>
      </dgm:t>
    </dgm:pt>
    <dgm:pt modelId="{0AD1942D-0029-485E-B0C6-74D02A69B38D}" type="pres">
      <dgm:prSet presAssocID="{DF8BF562-266E-4C9B-A3D5-1ADDE8948911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91FE6ECE-F766-494C-93FB-71569BC22293}" type="pres">
      <dgm:prSet presAssocID="{09E404B1-6689-4EF3-9D14-22F9603DB1A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322CF-8298-4ED7-95D6-9B35DDD3E2B1}" type="pres">
      <dgm:prSet presAssocID="{6266ED6A-F173-4700-95B4-243DDCF2E92C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7C1AFCB1-43FB-486F-97F1-F8FEB452A8FD}" type="pres">
      <dgm:prSet presAssocID="{1372434C-4D35-469A-B67F-BCBC48918B0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0F1BA-A9F4-46D4-B985-86CFD9ECA352}" type="pres">
      <dgm:prSet presAssocID="{01EC1129-7529-4421-A1F3-093B754DF140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7BF329CA-59E8-4770-94A9-7468FA18E42D}" type="pres">
      <dgm:prSet presAssocID="{C6167FE3-95C7-4AD3-82C4-F94047C5BB1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EC089-0D50-46F8-A7E6-7A080695D6F7}" type="pres">
      <dgm:prSet presAssocID="{16552256-8CF3-4C07-BD36-F5029E28D215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6E777B75-D08C-4F1E-919B-B8B1DD6A13DF}" type="pres">
      <dgm:prSet presAssocID="{CD7BE1BF-C656-41DC-BB3C-4435775409D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0C433-18FE-4175-B355-4C04346367E9}" type="pres">
      <dgm:prSet presAssocID="{59F8B685-5EBB-4467-8F78-78A53B578EE1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21C93FBF-E737-497B-8038-E89BD0E2BFAF}" type="pres">
      <dgm:prSet presAssocID="{62B7AE78-F809-4AF8-877C-AF329CD18A9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38E2C-C119-4EDA-82A3-8B9E9C1492D3}" type="pres">
      <dgm:prSet presAssocID="{06D455EC-D6B7-43B9-BB75-84A75FBB524E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12920725-CF3A-43CA-AA4E-CED397C5E0C9}" type="pres">
      <dgm:prSet presAssocID="{9F98A41D-3722-400E-A1E6-429AF348539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D7004-F107-49DD-90B8-C145263F9734}" type="pres">
      <dgm:prSet presAssocID="{385FB758-4241-4EAB-B89C-5D6A241F3647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7EE0994B-5E3C-4262-8BCB-3BED31871C87}" type="pres">
      <dgm:prSet presAssocID="{E5594DD2-3CEB-4A01-8E2D-55B34E4E48C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65A74-08BA-4BE2-8414-E0E06C0B6E14}" type="pres">
      <dgm:prSet presAssocID="{2B0E714C-E99F-448B-89A4-D1C6107F30F0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725A1DA3-9FFC-46CC-9504-F64D4874A6E2}" type="pres">
      <dgm:prSet presAssocID="{F7211244-3CD9-4FC5-8E0D-7D5BF645C7D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CA76F-CC88-47EB-8A17-50AD1D09E3BA}" srcId="{981EE5DC-2E3F-478D-B68C-715407ACDD6E}" destId="{9DFDACEB-543F-4567-AFFB-F75B059846A3}" srcOrd="0" destOrd="0" parTransId="{861890E4-67CA-4FA4-93DB-3861242FC3F2}" sibTransId="{94EC210E-104A-4543-A6D8-C95784328714}"/>
    <dgm:cxn modelId="{0671F9AE-3899-4F60-9019-3BA16D609992}" srcId="{9DFDACEB-543F-4567-AFFB-F75B059846A3}" destId="{CD7BE1BF-C656-41DC-BB3C-4435775409D3}" srcOrd="3" destOrd="0" parTransId="{16552256-8CF3-4C07-BD36-F5029E28D215}" sibTransId="{23291B5D-9A1F-4651-8B8C-C4EF5C57E283}"/>
    <dgm:cxn modelId="{C00D1F58-340B-491B-A761-2434208186CC}" type="presOf" srcId="{06D455EC-D6B7-43B9-BB75-84A75FBB524E}" destId="{99938E2C-C119-4EDA-82A3-8B9E9C1492D3}" srcOrd="0" destOrd="0" presId="urn:microsoft.com/office/officeart/2005/8/layout/radial4"/>
    <dgm:cxn modelId="{E5832434-3FE3-4706-9A50-A888E877C820}" type="presOf" srcId="{59F8B685-5EBB-4467-8F78-78A53B578EE1}" destId="{ECE0C433-18FE-4175-B355-4C04346367E9}" srcOrd="0" destOrd="0" presId="urn:microsoft.com/office/officeart/2005/8/layout/radial4"/>
    <dgm:cxn modelId="{9945F16F-EE2C-42FB-9F73-95CF6D94ECB5}" type="presOf" srcId="{6266ED6A-F173-4700-95B4-243DDCF2E92C}" destId="{280322CF-8298-4ED7-95D6-9B35DDD3E2B1}" srcOrd="0" destOrd="0" presId="urn:microsoft.com/office/officeart/2005/8/layout/radial4"/>
    <dgm:cxn modelId="{73037273-EB8C-49DC-8DFF-6572DB74A8A6}" srcId="{9DFDACEB-543F-4567-AFFB-F75B059846A3}" destId="{9F98A41D-3722-400E-A1E6-429AF348539A}" srcOrd="5" destOrd="0" parTransId="{06D455EC-D6B7-43B9-BB75-84A75FBB524E}" sibTransId="{5BD40C02-F906-4FD5-9C7B-4AD7B8661A42}"/>
    <dgm:cxn modelId="{FC90DA1E-5144-40DF-8CC9-5FC59013759C}" type="presOf" srcId="{9DFDACEB-543F-4567-AFFB-F75B059846A3}" destId="{49190553-0E8E-4100-B73D-2A3301CB745A}" srcOrd="0" destOrd="0" presId="urn:microsoft.com/office/officeart/2005/8/layout/radial4"/>
    <dgm:cxn modelId="{CE5CD752-C3C2-45B2-AD4C-FED14233281F}" type="presOf" srcId="{1372434C-4D35-469A-B67F-BCBC48918B05}" destId="{7C1AFCB1-43FB-486F-97F1-F8FEB452A8FD}" srcOrd="0" destOrd="0" presId="urn:microsoft.com/office/officeart/2005/8/layout/radial4"/>
    <dgm:cxn modelId="{C80083FA-8F72-4A88-932E-64FB3CB63050}" srcId="{9DFDACEB-543F-4567-AFFB-F75B059846A3}" destId="{62B7AE78-F809-4AF8-877C-AF329CD18A9D}" srcOrd="4" destOrd="0" parTransId="{59F8B685-5EBB-4467-8F78-78A53B578EE1}" sibTransId="{4C667812-7D0B-42FA-92A6-8CE4AA7041E7}"/>
    <dgm:cxn modelId="{B29EB331-2EAC-4570-A665-20843D7B6016}" type="presOf" srcId="{01EC1129-7529-4421-A1F3-093B754DF140}" destId="{D1E0F1BA-A9F4-46D4-B985-86CFD9ECA352}" srcOrd="0" destOrd="0" presId="urn:microsoft.com/office/officeart/2005/8/layout/radial4"/>
    <dgm:cxn modelId="{C7603C7D-FD4E-45E6-8853-B35219E44983}" type="presOf" srcId="{09E404B1-6689-4EF3-9D14-22F9603DB1A5}" destId="{91FE6ECE-F766-494C-93FB-71569BC22293}" srcOrd="0" destOrd="0" presId="urn:microsoft.com/office/officeart/2005/8/layout/radial4"/>
    <dgm:cxn modelId="{83CB68BB-7622-4B8B-A0AA-853718932C48}" srcId="{9DFDACEB-543F-4567-AFFB-F75B059846A3}" destId="{1372434C-4D35-469A-B67F-BCBC48918B05}" srcOrd="1" destOrd="0" parTransId="{6266ED6A-F173-4700-95B4-243DDCF2E92C}" sibTransId="{C5481319-EC6A-49A0-87E6-D88AB36523B2}"/>
    <dgm:cxn modelId="{6464F8B9-4B09-4CF4-A578-11A40DA1AC81}" type="presOf" srcId="{CD7BE1BF-C656-41DC-BB3C-4435775409D3}" destId="{6E777B75-D08C-4F1E-919B-B8B1DD6A13DF}" srcOrd="0" destOrd="0" presId="urn:microsoft.com/office/officeart/2005/8/layout/radial4"/>
    <dgm:cxn modelId="{4BAD92D7-55F6-410D-8B47-631992C8CEBC}" type="presOf" srcId="{F7211244-3CD9-4FC5-8E0D-7D5BF645C7D8}" destId="{725A1DA3-9FFC-46CC-9504-F64D4874A6E2}" srcOrd="0" destOrd="0" presId="urn:microsoft.com/office/officeart/2005/8/layout/radial4"/>
    <dgm:cxn modelId="{D6958EFF-1B29-4788-8892-A389EED76E79}" type="presOf" srcId="{2B0E714C-E99F-448B-89A4-D1C6107F30F0}" destId="{39765A74-08BA-4BE2-8414-E0E06C0B6E14}" srcOrd="0" destOrd="0" presId="urn:microsoft.com/office/officeart/2005/8/layout/radial4"/>
    <dgm:cxn modelId="{DE1A4D5B-4FE6-4064-8989-F7A03CCC335F}" srcId="{9DFDACEB-543F-4567-AFFB-F75B059846A3}" destId="{F7211244-3CD9-4FC5-8E0D-7D5BF645C7D8}" srcOrd="7" destOrd="0" parTransId="{2B0E714C-E99F-448B-89A4-D1C6107F30F0}" sibTransId="{D5539496-B92E-4571-9304-460D1FD73698}"/>
    <dgm:cxn modelId="{DA701147-E084-45FB-A84D-7BB949A55C28}" type="presOf" srcId="{9F98A41D-3722-400E-A1E6-429AF348539A}" destId="{12920725-CF3A-43CA-AA4E-CED397C5E0C9}" srcOrd="0" destOrd="0" presId="urn:microsoft.com/office/officeart/2005/8/layout/radial4"/>
    <dgm:cxn modelId="{C58B8000-F6C1-4B49-B3E4-7A8399173E0D}" type="presOf" srcId="{C6167FE3-95C7-4AD3-82C4-F94047C5BB12}" destId="{7BF329CA-59E8-4770-94A9-7468FA18E42D}" srcOrd="0" destOrd="0" presId="urn:microsoft.com/office/officeart/2005/8/layout/radial4"/>
    <dgm:cxn modelId="{42B93A24-2357-4C43-AB2F-3145EF1C1967}" type="presOf" srcId="{DF8BF562-266E-4C9B-A3D5-1ADDE8948911}" destId="{0AD1942D-0029-485E-B0C6-74D02A69B38D}" srcOrd="0" destOrd="0" presId="urn:microsoft.com/office/officeart/2005/8/layout/radial4"/>
    <dgm:cxn modelId="{A2A3487C-64D8-42EB-AC84-669A04194409}" srcId="{9DFDACEB-543F-4567-AFFB-F75B059846A3}" destId="{E5594DD2-3CEB-4A01-8E2D-55B34E4E48C0}" srcOrd="6" destOrd="0" parTransId="{385FB758-4241-4EAB-B89C-5D6A241F3647}" sibTransId="{6373E97D-06FA-4060-9C55-B44A4902795C}"/>
    <dgm:cxn modelId="{99885840-0015-4672-ACD5-B10F9F45A9F4}" type="presOf" srcId="{E5594DD2-3CEB-4A01-8E2D-55B34E4E48C0}" destId="{7EE0994B-5E3C-4262-8BCB-3BED31871C87}" srcOrd="0" destOrd="0" presId="urn:microsoft.com/office/officeart/2005/8/layout/radial4"/>
    <dgm:cxn modelId="{EE6A9519-0B5E-4826-A6D2-1470155C602E}" type="presOf" srcId="{981EE5DC-2E3F-478D-B68C-715407ACDD6E}" destId="{635D5370-23D8-4A5F-8491-15483E9C8355}" srcOrd="0" destOrd="0" presId="urn:microsoft.com/office/officeart/2005/8/layout/radial4"/>
    <dgm:cxn modelId="{0B368879-9250-417C-AC9F-3C607D5F4CA1}" type="presOf" srcId="{16552256-8CF3-4C07-BD36-F5029E28D215}" destId="{9C6EC089-0D50-46F8-A7E6-7A080695D6F7}" srcOrd="0" destOrd="0" presId="urn:microsoft.com/office/officeart/2005/8/layout/radial4"/>
    <dgm:cxn modelId="{0EE4A743-E431-4F5E-AD13-E6A5A2FC3328}" type="presOf" srcId="{62B7AE78-F809-4AF8-877C-AF329CD18A9D}" destId="{21C93FBF-E737-497B-8038-E89BD0E2BFAF}" srcOrd="0" destOrd="0" presId="urn:microsoft.com/office/officeart/2005/8/layout/radial4"/>
    <dgm:cxn modelId="{166C1C83-0F09-4B51-8325-3B6756F20DD2}" srcId="{9DFDACEB-543F-4567-AFFB-F75B059846A3}" destId="{09E404B1-6689-4EF3-9D14-22F9603DB1A5}" srcOrd="0" destOrd="0" parTransId="{DF8BF562-266E-4C9B-A3D5-1ADDE8948911}" sibTransId="{BAB6F8BA-82DF-4F83-A30D-D9F068D46E43}"/>
    <dgm:cxn modelId="{3AB82947-D44B-4B0E-AB6D-29BD44337A95}" srcId="{9DFDACEB-543F-4567-AFFB-F75B059846A3}" destId="{C6167FE3-95C7-4AD3-82C4-F94047C5BB12}" srcOrd="2" destOrd="0" parTransId="{01EC1129-7529-4421-A1F3-093B754DF140}" sibTransId="{7448ED0B-2CE7-4EF3-8369-544971D99814}"/>
    <dgm:cxn modelId="{11B733E8-8CF4-4EE8-97DC-8E3C14BAA91B}" type="presOf" srcId="{385FB758-4241-4EAB-B89C-5D6A241F3647}" destId="{8F1D7004-F107-49DD-90B8-C145263F9734}" srcOrd="0" destOrd="0" presId="urn:microsoft.com/office/officeart/2005/8/layout/radial4"/>
    <dgm:cxn modelId="{D2805D94-4477-4869-A6CC-33A94BA620BE}" type="presParOf" srcId="{635D5370-23D8-4A5F-8491-15483E9C8355}" destId="{49190553-0E8E-4100-B73D-2A3301CB745A}" srcOrd="0" destOrd="0" presId="urn:microsoft.com/office/officeart/2005/8/layout/radial4"/>
    <dgm:cxn modelId="{81831B09-030F-46FA-A3EC-3DC01608E235}" type="presParOf" srcId="{635D5370-23D8-4A5F-8491-15483E9C8355}" destId="{0AD1942D-0029-485E-B0C6-74D02A69B38D}" srcOrd="1" destOrd="0" presId="urn:microsoft.com/office/officeart/2005/8/layout/radial4"/>
    <dgm:cxn modelId="{8A6A5E14-FEE8-455E-851C-1ADC7EDEE823}" type="presParOf" srcId="{635D5370-23D8-4A5F-8491-15483E9C8355}" destId="{91FE6ECE-F766-494C-93FB-71569BC22293}" srcOrd="2" destOrd="0" presId="urn:microsoft.com/office/officeart/2005/8/layout/radial4"/>
    <dgm:cxn modelId="{ACE579B7-A2DA-4ED5-A7AE-1C04E1628644}" type="presParOf" srcId="{635D5370-23D8-4A5F-8491-15483E9C8355}" destId="{280322CF-8298-4ED7-95D6-9B35DDD3E2B1}" srcOrd="3" destOrd="0" presId="urn:microsoft.com/office/officeart/2005/8/layout/radial4"/>
    <dgm:cxn modelId="{0FF7B2A6-B9A8-4E7C-9299-62BCA2B48533}" type="presParOf" srcId="{635D5370-23D8-4A5F-8491-15483E9C8355}" destId="{7C1AFCB1-43FB-486F-97F1-F8FEB452A8FD}" srcOrd="4" destOrd="0" presId="urn:microsoft.com/office/officeart/2005/8/layout/radial4"/>
    <dgm:cxn modelId="{213B898D-4901-440B-A480-BE5A44B8197A}" type="presParOf" srcId="{635D5370-23D8-4A5F-8491-15483E9C8355}" destId="{D1E0F1BA-A9F4-46D4-B985-86CFD9ECA352}" srcOrd="5" destOrd="0" presId="urn:microsoft.com/office/officeart/2005/8/layout/radial4"/>
    <dgm:cxn modelId="{852C974A-9B06-4762-A32F-C370397DA305}" type="presParOf" srcId="{635D5370-23D8-4A5F-8491-15483E9C8355}" destId="{7BF329CA-59E8-4770-94A9-7468FA18E42D}" srcOrd="6" destOrd="0" presId="urn:microsoft.com/office/officeart/2005/8/layout/radial4"/>
    <dgm:cxn modelId="{2CFA6915-99D0-483F-9F66-EAD711DDB67E}" type="presParOf" srcId="{635D5370-23D8-4A5F-8491-15483E9C8355}" destId="{9C6EC089-0D50-46F8-A7E6-7A080695D6F7}" srcOrd="7" destOrd="0" presId="urn:microsoft.com/office/officeart/2005/8/layout/radial4"/>
    <dgm:cxn modelId="{ACE03337-8E37-4381-BF3F-335D64492D84}" type="presParOf" srcId="{635D5370-23D8-4A5F-8491-15483E9C8355}" destId="{6E777B75-D08C-4F1E-919B-B8B1DD6A13DF}" srcOrd="8" destOrd="0" presId="urn:microsoft.com/office/officeart/2005/8/layout/radial4"/>
    <dgm:cxn modelId="{CB96D251-E121-4E94-B33B-8C20F4CB8F82}" type="presParOf" srcId="{635D5370-23D8-4A5F-8491-15483E9C8355}" destId="{ECE0C433-18FE-4175-B355-4C04346367E9}" srcOrd="9" destOrd="0" presId="urn:microsoft.com/office/officeart/2005/8/layout/radial4"/>
    <dgm:cxn modelId="{C4675E59-E2E7-4D43-A10C-A790E7D84845}" type="presParOf" srcId="{635D5370-23D8-4A5F-8491-15483E9C8355}" destId="{21C93FBF-E737-497B-8038-E89BD0E2BFAF}" srcOrd="10" destOrd="0" presId="urn:microsoft.com/office/officeart/2005/8/layout/radial4"/>
    <dgm:cxn modelId="{86E872D2-3650-4464-8F8A-5EC2ABBE1ECA}" type="presParOf" srcId="{635D5370-23D8-4A5F-8491-15483E9C8355}" destId="{99938E2C-C119-4EDA-82A3-8B9E9C1492D3}" srcOrd="11" destOrd="0" presId="urn:microsoft.com/office/officeart/2005/8/layout/radial4"/>
    <dgm:cxn modelId="{746CA88D-7F49-4880-9EAF-657BDD59D58E}" type="presParOf" srcId="{635D5370-23D8-4A5F-8491-15483E9C8355}" destId="{12920725-CF3A-43CA-AA4E-CED397C5E0C9}" srcOrd="12" destOrd="0" presId="urn:microsoft.com/office/officeart/2005/8/layout/radial4"/>
    <dgm:cxn modelId="{B536D7F7-B550-4833-9FFC-72C2AD2F4E3B}" type="presParOf" srcId="{635D5370-23D8-4A5F-8491-15483E9C8355}" destId="{8F1D7004-F107-49DD-90B8-C145263F9734}" srcOrd="13" destOrd="0" presId="urn:microsoft.com/office/officeart/2005/8/layout/radial4"/>
    <dgm:cxn modelId="{6DD8E9F4-AD44-4B58-A7F5-B0097B5871E3}" type="presParOf" srcId="{635D5370-23D8-4A5F-8491-15483E9C8355}" destId="{7EE0994B-5E3C-4262-8BCB-3BED31871C87}" srcOrd="14" destOrd="0" presId="urn:microsoft.com/office/officeart/2005/8/layout/radial4"/>
    <dgm:cxn modelId="{4D8DAEB0-47C7-45A6-88FF-B5F8C06E7353}" type="presParOf" srcId="{635D5370-23D8-4A5F-8491-15483E9C8355}" destId="{39765A74-08BA-4BE2-8414-E0E06C0B6E14}" srcOrd="15" destOrd="0" presId="urn:microsoft.com/office/officeart/2005/8/layout/radial4"/>
    <dgm:cxn modelId="{90F49888-2F4E-4981-9C27-FC613B065C74}" type="presParOf" srcId="{635D5370-23D8-4A5F-8491-15483E9C8355}" destId="{725A1DA3-9FFC-46CC-9504-F64D4874A6E2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90553-0E8E-4100-B73D-2A3301CB745A}">
      <dsp:nvSpPr>
        <dsp:cNvPr id="0" name=""/>
        <dsp:cNvSpPr/>
      </dsp:nvSpPr>
      <dsp:spPr>
        <a:xfrm>
          <a:off x="3144113" y="2932796"/>
          <a:ext cx="1788973" cy="1788973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rgbClr val="FFCF06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rgbClr val="FFCF06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Microview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FFCF06"/>
              </a:solidFill>
            </a:rPr>
            <a:t>FM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3144113" y="2932796"/>
        <a:ext cx="1788973" cy="1788973"/>
      </dsp:txXfrm>
    </dsp:sp>
    <dsp:sp modelId="{0AD1942D-0029-485E-B0C6-74D02A69B38D}">
      <dsp:nvSpPr>
        <dsp:cNvPr id="0" name=""/>
        <dsp:cNvSpPr/>
      </dsp:nvSpPr>
      <dsp:spPr>
        <a:xfrm rot="10800000">
          <a:off x="629382" y="3572354"/>
          <a:ext cx="2376420" cy="509857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E6ECE-F766-494C-93FB-71569BC22293}">
      <dsp:nvSpPr>
        <dsp:cNvPr id="0" name=""/>
        <dsp:cNvSpPr/>
      </dsp:nvSpPr>
      <dsp:spPr>
        <a:xfrm>
          <a:off x="3241" y="3326371"/>
          <a:ext cx="1252281" cy="100182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Rooms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3241" y="3326371"/>
        <a:ext cx="1252281" cy="1001825"/>
      </dsp:txXfrm>
    </dsp:sp>
    <dsp:sp modelId="{280322CF-8298-4ED7-95D6-9B35DDD3E2B1}">
      <dsp:nvSpPr>
        <dsp:cNvPr id="0" name=""/>
        <dsp:cNvSpPr/>
      </dsp:nvSpPr>
      <dsp:spPr>
        <a:xfrm rot="12342857">
          <a:off x="849331" y="2608695"/>
          <a:ext cx="2376420" cy="509857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AFCB1-43FB-486F-97F1-F8FEB452A8FD}">
      <dsp:nvSpPr>
        <dsp:cNvPr id="0" name=""/>
        <dsp:cNvSpPr/>
      </dsp:nvSpPr>
      <dsp:spPr>
        <a:xfrm>
          <a:off x="340860" y="1847166"/>
          <a:ext cx="1252281" cy="100182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Employees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340860" y="1847166"/>
        <a:ext cx="1252281" cy="1001825"/>
      </dsp:txXfrm>
    </dsp:sp>
    <dsp:sp modelId="{D1E0F1BA-A9F4-46D4-B985-86CFD9ECA352}">
      <dsp:nvSpPr>
        <dsp:cNvPr id="0" name=""/>
        <dsp:cNvSpPr/>
      </dsp:nvSpPr>
      <dsp:spPr>
        <a:xfrm rot="13885714">
          <a:off x="1465614" y="1835901"/>
          <a:ext cx="2376420" cy="509857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329CA-59E8-4770-94A9-7468FA18E42D}">
      <dsp:nvSpPr>
        <dsp:cNvPr id="0" name=""/>
        <dsp:cNvSpPr/>
      </dsp:nvSpPr>
      <dsp:spPr>
        <a:xfrm>
          <a:off x="1286846" y="660937"/>
          <a:ext cx="1252281" cy="100182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Equipment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1286846" y="660937"/>
        <a:ext cx="1252281" cy="1001825"/>
      </dsp:txXfrm>
    </dsp:sp>
    <dsp:sp modelId="{9C6EC089-0D50-46F8-A7E6-7A080695D6F7}">
      <dsp:nvSpPr>
        <dsp:cNvPr id="0" name=""/>
        <dsp:cNvSpPr/>
      </dsp:nvSpPr>
      <dsp:spPr>
        <a:xfrm rot="15428571">
          <a:off x="2356168" y="1407032"/>
          <a:ext cx="2376420" cy="509857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77B75-D08C-4F1E-919B-B8B1DD6A13DF}">
      <dsp:nvSpPr>
        <dsp:cNvPr id="0" name=""/>
        <dsp:cNvSpPr/>
      </dsp:nvSpPr>
      <dsp:spPr>
        <a:xfrm>
          <a:off x="2653836" y="2629"/>
          <a:ext cx="1252281" cy="100182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Asset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FFCF06"/>
              </a:solidFill>
            </a:rPr>
            <a:t>Receiving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2653836" y="2629"/>
        <a:ext cx="1252281" cy="1001825"/>
      </dsp:txXfrm>
    </dsp:sp>
    <dsp:sp modelId="{ECE0C433-18FE-4175-B355-4C04346367E9}">
      <dsp:nvSpPr>
        <dsp:cNvPr id="0" name=""/>
        <dsp:cNvSpPr/>
      </dsp:nvSpPr>
      <dsp:spPr>
        <a:xfrm rot="16971429">
          <a:off x="3344610" y="1407032"/>
          <a:ext cx="2376420" cy="509857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93FBF-E737-497B-8038-E89BD0E2BFAF}">
      <dsp:nvSpPr>
        <dsp:cNvPr id="0" name=""/>
        <dsp:cNvSpPr/>
      </dsp:nvSpPr>
      <dsp:spPr>
        <a:xfrm>
          <a:off x="4171081" y="2629"/>
          <a:ext cx="1252281" cy="100182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Furniture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4171081" y="2629"/>
        <a:ext cx="1252281" cy="1001825"/>
      </dsp:txXfrm>
    </dsp:sp>
    <dsp:sp modelId="{99938E2C-C119-4EDA-82A3-8B9E9C1492D3}">
      <dsp:nvSpPr>
        <dsp:cNvPr id="0" name=""/>
        <dsp:cNvSpPr/>
      </dsp:nvSpPr>
      <dsp:spPr>
        <a:xfrm rot="18514286">
          <a:off x="4235165" y="1835901"/>
          <a:ext cx="2376420" cy="509857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20725-CF3A-43CA-AA4E-CED397C5E0C9}">
      <dsp:nvSpPr>
        <dsp:cNvPr id="0" name=""/>
        <dsp:cNvSpPr/>
      </dsp:nvSpPr>
      <dsp:spPr>
        <a:xfrm>
          <a:off x="5538071" y="660937"/>
          <a:ext cx="1252281" cy="100182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Create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FFCF06"/>
              </a:solidFill>
            </a:rPr>
            <a:t>WO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5538071" y="660937"/>
        <a:ext cx="1252281" cy="1001825"/>
      </dsp:txXfrm>
    </dsp:sp>
    <dsp:sp modelId="{8F1D7004-F107-49DD-90B8-C145263F9734}">
      <dsp:nvSpPr>
        <dsp:cNvPr id="0" name=""/>
        <dsp:cNvSpPr/>
      </dsp:nvSpPr>
      <dsp:spPr>
        <a:xfrm rot="20057143">
          <a:off x="4851448" y="2608695"/>
          <a:ext cx="2376420" cy="509857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0994B-5E3C-4262-8BCB-3BED31871C87}">
      <dsp:nvSpPr>
        <dsp:cNvPr id="0" name=""/>
        <dsp:cNvSpPr/>
      </dsp:nvSpPr>
      <dsp:spPr>
        <a:xfrm>
          <a:off x="6484058" y="1847166"/>
          <a:ext cx="1252281" cy="100182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Complete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FFCF06"/>
              </a:solidFill>
            </a:rPr>
            <a:t>WO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6484058" y="1847166"/>
        <a:ext cx="1252281" cy="1001825"/>
      </dsp:txXfrm>
    </dsp:sp>
    <dsp:sp modelId="{39765A74-08BA-4BE2-8414-E0E06C0B6E14}">
      <dsp:nvSpPr>
        <dsp:cNvPr id="0" name=""/>
        <dsp:cNvSpPr/>
      </dsp:nvSpPr>
      <dsp:spPr>
        <a:xfrm>
          <a:off x="5071397" y="3572354"/>
          <a:ext cx="2376420" cy="509857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A1DA3-9FFC-46CC-9504-F64D4874A6E2}">
      <dsp:nvSpPr>
        <dsp:cNvPr id="0" name=""/>
        <dsp:cNvSpPr/>
      </dsp:nvSpPr>
      <dsp:spPr>
        <a:xfrm>
          <a:off x="6821677" y="3326371"/>
          <a:ext cx="1252281" cy="100182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F06"/>
              </a:solidFill>
            </a:rPr>
            <a:t>Condition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FFCF06"/>
              </a:solidFill>
            </a:rPr>
            <a:t>Assessment</a:t>
          </a:r>
          <a:endParaRPr lang="en-US" sz="1800" kern="1200" dirty="0">
            <a:solidFill>
              <a:srgbClr val="FFCF06"/>
            </a:solidFill>
          </a:endParaRPr>
        </a:p>
      </dsp:txBody>
      <dsp:txXfrm>
        <a:off x="6821677" y="3326371"/>
        <a:ext cx="1252281" cy="1001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915AAEB-B0B2-4FDA-9354-FAF63BDF01F8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94B78D-762C-4DE7-A7B5-C7EBF76B6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586527-150A-41C1-B932-59FCD17B0F74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B2284-F602-4C15-9139-3C900E511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 Server</a:t>
            </a:r>
          </a:p>
          <a:p>
            <a:pPr marL="228600" indent="-228600">
              <a:buAutoNum type="arabicPeriod"/>
            </a:pPr>
            <a:r>
              <a:rPr lang="en-US" dirty="0" smtClean="0"/>
              <a:t>Little </a:t>
            </a:r>
            <a:r>
              <a:rPr lang="en-US" dirty="0" err="1" smtClean="0"/>
              <a:t>Piggies</a:t>
            </a:r>
            <a:r>
              <a:rPr lang="en-US" dirty="0" smtClean="0"/>
              <a:t> (Basic:</a:t>
            </a:r>
            <a:r>
              <a:rPr lang="en-US" baseline="0" dirty="0" smtClean="0"/>
              <a:t>  </a:t>
            </a:r>
            <a:r>
              <a:rPr lang="en-US" dirty="0" smtClean="0"/>
              <a:t>1 door</a:t>
            </a:r>
            <a:r>
              <a:rPr lang="en-US" baseline="0" dirty="0" smtClean="0"/>
              <a:t> + 1 pig.  Standard: 5 doors, Prof: 15 doors, vs. Enterprise: 50 doors + 50 pigs)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No flat files</a:t>
            </a:r>
          </a:p>
          <a:p>
            <a:pPr marL="228600" indent="-228600">
              <a:buAutoNum type="arabicPeriod"/>
            </a:pPr>
            <a:r>
              <a:rPr lang="en-US" dirty="0" smtClean="0"/>
              <a:t>Frequency monitoring</a:t>
            </a:r>
            <a:r>
              <a:rPr lang="en-US" baseline="0" dirty="0" smtClean="0"/>
              <a:t> sync – freq. set by end users 30 sec, 15 sec, ?????</a:t>
            </a:r>
            <a:endParaRPr lang="en-US" dirty="0" smtClean="0"/>
          </a:p>
          <a:p>
            <a:r>
              <a:rPr lang="en-US" dirty="0" smtClean="0"/>
              <a:t>Data Checking</a:t>
            </a:r>
          </a:p>
          <a:p>
            <a:pPr marL="228600" indent="-228600">
              <a:buAutoNum type="arabicPeriod"/>
            </a:pPr>
            <a:r>
              <a:rPr lang="en-US" dirty="0" smtClean="0"/>
              <a:t>Lookup list for validation on PDA from driven ARCHIBUS</a:t>
            </a:r>
          </a:p>
          <a:p>
            <a:pPr marL="228600" indent="-228600">
              <a:buAutoNum type="arabicPeriod"/>
            </a:pPr>
            <a:r>
              <a:rPr lang="en-US" dirty="0" smtClean="0"/>
              <a:t>Check and report</a:t>
            </a:r>
            <a:r>
              <a:rPr lang="en-US" baseline="0" dirty="0" smtClean="0"/>
              <a:t> anomalies, new data, and redundant data.</a:t>
            </a:r>
          </a:p>
          <a:p>
            <a:pPr marL="228600" indent="-228600">
              <a:buNone/>
            </a:pPr>
            <a:r>
              <a:rPr lang="en-US" baseline="0" dirty="0" smtClean="0"/>
              <a:t>Workflow Rules</a:t>
            </a:r>
          </a:p>
          <a:p>
            <a:pPr marL="228600" indent="-228600">
              <a:buNone/>
            </a:pPr>
            <a:r>
              <a:rPr lang="en-US" baseline="0" dirty="0" smtClean="0"/>
              <a:t>1. Send emails, route data, assign and reassign </a:t>
            </a:r>
            <a:r>
              <a:rPr lang="en-US" baseline="0" dirty="0" err="1" smtClean="0"/>
              <a:t>craftspersons</a:t>
            </a:r>
            <a:r>
              <a:rPr lang="en-US" baseline="0" dirty="0" smtClean="0"/>
              <a:t>, work, etc. (approvals are done from ARCHIBUS)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Windows:</a:t>
            </a:r>
            <a:r>
              <a:rPr lang="en-US" baseline="0" dirty="0" smtClean="0"/>
              <a:t> all APPS</a:t>
            </a:r>
          </a:p>
          <a:p>
            <a:r>
              <a:rPr lang="en-US" baseline="0" dirty="0" smtClean="0"/>
              <a:t>Web Central:  Microview FM only</a:t>
            </a:r>
          </a:p>
          <a:p>
            <a:r>
              <a:rPr lang="en-US" baseline="0" dirty="0" smtClean="0"/>
              <a:t>Overlay: HVAC / Electrical only</a:t>
            </a:r>
          </a:p>
          <a:p>
            <a:r>
              <a:rPr lang="en-US" baseline="0" dirty="0" smtClean="0"/>
              <a:t>PDAs: Microview FM; delivery and Parking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Palm Classic:</a:t>
            </a:r>
            <a:r>
              <a:rPr lang="en-US" baseline="0" dirty="0" smtClean="0"/>
              <a:t> 1998</a:t>
            </a:r>
            <a:endParaRPr lang="en-US" dirty="0" smtClean="0"/>
          </a:p>
          <a:p>
            <a:r>
              <a:rPr lang="en-US" dirty="0" smtClean="0"/>
              <a:t>Palm</a:t>
            </a:r>
            <a:r>
              <a:rPr lang="en-US" baseline="0" dirty="0" smtClean="0"/>
              <a:t> Pre: under development release in 2010</a:t>
            </a:r>
          </a:p>
          <a:p>
            <a:r>
              <a:rPr lang="en-US" baseline="0" dirty="0" smtClean="0"/>
              <a:t>Windows mobile: 2005?</a:t>
            </a:r>
          </a:p>
          <a:p>
            <a:r>
              <a:rPr lang="en-US" baseline="0" dirty="0" smtClean="0"/>
              <a:t>BlackBerry: Now – with clarifications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Work orders ready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Room, employee, assets ready???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Surveys to come 2011</a:t>
            </a:r>
          </a:p>
          <a:p>
            <a:r>
              <a:rPr lang="en-US" dirty="0" smtClean="0"/>
              <a:t>iPhone:</a:t>
            </a:r>
            <a:r>
              <a:rPr lang="en-US" baseline="0" dirty="0" smtClean="0"/>
              <a:t> ready???</a:t>
            </a:r>
            <a:endParaRPr lang="en-US" dirty="0" smtClean="0"/>
          </a:p>
          <a:p>
            <a:r>
              <a:rPr lang="en-US" dirty="0" smtClean="0"/>
              <a:t>Android: ready??? Op sys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B2284-F602-4C15-9139-3C900E5111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page_R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941064"/>
            <a:ext cx="3733800" cy="1524000"/>
          </a:xfrm>
        </p:spPr>
        <p:txBody>
          <a:bodyPr anchor="b" anchorCtr="0">
            <a:normAutofit/>
          </a:bodyPr>
          <a:lstStyle>
            <a:lvl1pPr algn="r">
              <a:defRPr sz="3400">
                <a:solidFill>
                  <a:srgbClr val="FFCF06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41832" y="5715000"/>
            <a:ext cx="3733800" cy="0"/>
          </a:xfrm>
          <a:prstGeom prst="line">
            <a:avLst/>
          </a:prstGeom>
          <a:ln w="19050">
            <a:solidFill>
              <a:srgbClr val="8BD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3802380" y="5295900"/>
            <a:ext cx="1752600" cy="0"/>
          </a:xfrm>
          <a:prstGeom prst="line">
            <a:avLst/>
          </a:prstGeom>
          <a:ln w="19050">
            <a:solidFill>
              <a:srgbClr val="8BD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5146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731838"/>
          </a:xfrm>
        </p:spPr>
        <p:txBody>
          <a:bodyPr anchor="b" anchorCtr="0">
            <a:normAutofit/>
          </a:bodyPr>
          <a:lstStyle>
            <a:lvl1pPr algn="l">
              <a:defRPr sz="3200">
                <a:solidFill>
                  <a:srgbClr val="FFCF06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Font typeface="Arial" pitchFamily="34" charset="0"/>
              <a:buChar char="•"/>
              <a:defRPr sz="2600">
                <a:solidFill>
                  <a:schemeClr val="bg1"/>
                </a:solidFill>
                <a:latin typeface="Helvetica" pitchFamily="34" charset="0"/>
              </a:defRPr>
            </a:lvl1pPr>
            <a:lvl2pPr algn="l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Helvetica" pitchFamily="34" charset="0"/>
              </a:defRPr>
            </a:lvl2pPr>
            <a:lvl3pPr algn="l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Helvetica" pitchFamily="34" charset="0"/>
              </a:defRPr>
            </a:lvl3pPr>
            <a:lvl4pPr algn="l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Helvetica" pitchFamily="34" charset="0"/>
              </a:defRPr>
            </a:lvl4pPr>
            <a:lvl5pPr algn="l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8BD3F5"/>
                </a:solidFill>
                <a:latin typeface="Helvetica" pitchFamily="34" charset="0"/>
              </a:defRPr>
            </a:lvl1pPr>
          </a:lstStyle>
          <a:p>
            <a:fld id="{3E5753C7-EBF0-409F-AEAD-571357F540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MicroView_logo_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3089" y="1"/>
            <a:ext cx="952311" cy="838200"/>
          </a:xfrm>
          <a:prstGeom prst="rect">
            <a:avLst/>
          </a:prstGeom>
          <a:effectLst>
            <a:outerShdw blurRad="215900" dist="177800" dir="2880000" sx="95000" sy="95000" algn="ctr" rotWithShape="0">
              <a:schemeClr val="tx1">
                <a:alpha val="73000"/>
              </a:scheme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53C7-EBF0-409F-AEAD-571357F54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hyperlink" Target="http://search.mywebsearch.com/mywebsearch/redirect.jhtml?qid=6197642dc8ab8c56d505a620ce7a55d1&amp;searchfor=SCVHHS+logo&amp;action=pick&amp;pn=1&amp;si=85515&amp;n=77ce5c2b&amp;ptb=9xrGLDBLxRI5CaKCxVdMFA&amp;ptnrS=ZNxmk788YYUS&amp;ss=sub&amp;st=sb&amp;cb=ZN&amp;pg=GGimage&amp;ord=10&amp;redirect=mPWsrdz9heamc8iHEhldEUbARM3pWTf35wSE0m4vJMb5Uh1LDxHj3xXj+76ANjDuWpB9qX2z5ryM90ArB5aFQw==&amp;ct=AR" TargetMode="External"/><Relationship Id="rId7" Type="http://schemas.openxmlformats.org/officeDocument/2006/relationships/hyperlink" Target="http://www.austin.isd.tenet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search.mywebsearch.com/mywebsearch/redirect.jhtml?qid=b4a70886666b3872f3dd36fca640a520&amp;searchfor=Oklahoma+state+university+logo&amp;action=pick&amp;pn=1&amp;si=85515&amp;n=77ce5c2b&amp;ptb=9xrGLDBLxRI5CaKCxVdMFA&amp;ptnrS=ZNxmk788YYUS&amp;ss=sub&amp;st=sb&amp;cb=ZN&amp;pg=GGimage&amp;ord=4&amp;redirect=mPWsrdz9heamc8iHEhldEdXVFyUDO8OnvM10D22dL+MUzEWCJj/lYDVo6CdajAu+bvIMV+DicPcGe+DIBS1IhQ==&amp;ct=AR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hyperlink" Target="http://search.mywebsearch.com/mywebsearch/redirect.jhtml?qid=3d4f3fde8136673780a50709c0db1cf2&amp;searchfor=VMWare+logo&amp;action=pick&amp;pn=1&amp;si=85515&amp;n=77ce5c2b&amp;ptb=9xrGLDBLxRI5CaKCxVdMFA&amp;ptnrS=ZNxmk788YYUS&amp;ss=sub&amp;st=sb&amp;cb=ZN&amp;pg=GGimage&amp;ord=11&amp;redirect=mPWsrdz9heamc8iHEhldEa+kcDPc2i2WzxHy1c1gg06DtFuALpI88ncQ9o2+M4q9MCmLF7YOD8rw85vm/fm8i3LxgyvBZ8KoAxmaUJ5Nbvw=&amp;ct=A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mywebsearch.com/mywebsearch/redirect.jhtml?qid=6197642dc8ab8c56d505a620ce7a55d1&amp;searchfor=SCVHHS+logo&amp;action=pick&amp;pn=1&amp;si=85515&amp;n=77ce5c2b&amp;ptb=9xrGLDBLxRI5CaKCxVdMFA&amp;ptnrS=ZNxmk788YYUS&amp;ss=sub&amp;st=sb&amp;cb=ZN&amp;pg=GGimage&amp;ord=10&amp;redirect=mPWsrdz9heamc8iHEhldEUbARM3pWTf35wSE0m4vJMb5Uh1LDxHj3xXj+76ANjDuWpB9qX2z5ryM90ArB5aFQw==&amp;ct=A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search.mywebsearch.com/mywebsearch/redirect.jhtml?qid=6197642dc8ab8c56d505a620ce7a55d1&amp;searchfor=SCVHHS+logo&amp;action=pick&amp;pn=1&amp;si=85515&amp;n=77ce5c2b&amp;ptb=9xrGLDBLxRI5CaKCxVdMFA&amp;ptnrS=ZNxmk788YYUS&amp;ss=sub&amp;st=sb&amp;cb=ZN&amp;pg=GGimage&amp;ord=10&amp;redirect=mPWsrdz9heamc8iHEhldEUbARM3pWTf35wSE0m4vJMb5Uh1LDxHj3xXj+76ANjDuWpB9qX2z5ryM90ArB5aFQw==&amp;ct=A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search.mywebsearch.com/mywebsearch/redirect.jhtml?qid=6197642dc8ab8c56d505a620ce7a55d1&amp;searchfor=SCVHHS+logo&amp;action=pick&amp;pn=1&amp;si=85515&amp;n=77ce5c2b&amp;ptb=9xrGLDBLxRI5CaKCxVdMFA&amp;ptnrS=ZNxmk788YYUS&amp;ss=sub&amp;st=sb&amp;cb=ZN&amp;pg=GGimage&amp;ord=10&amp;redirect=mPWsrdz9heamc8iHEhldEUbARM3pWTf35wSE0m4vJMb5Uh1LDxHj3xXj+76ANjDuWpB9qX2z5ryM90ArB5aFQw==&amp;ct=A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earch.mywebsearch.com/mywebsearch/redirect.jhtml?qid=6197642dc8ab8c56d505a620ce7a55d1&amp;searchfor=SCVHHS+logo&amp;action=pick&amp;pn=1&amp;si=85515&amp;n=77ce5c2b&amp;ptb=9xrGLDBLxRI5CaKCxVdMFA&amp;ptnrS=ZNxmk788YYUS&amp;ss=sub&amp;st=sb&amp;cb=ZN&amp;pg=GGimage&amp;ord=10&amp;redirect=mPWsrdz9heamc8iHEhldEUbARM3pWTf35wSE0m4vJMb5Uh1LDxHj3xXj+76ANjDuWpB9qX2z5ryM90ArB5aFQw==&amp;ct=AR" TargetMode="Externa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search.mywebsearch.com/mywebsearch/redirect.jhtml?qid=6197642dc8ab8c56d505a620ce7a55d1&amp;searchfor=SCVHHS+logo&amp;action=pick&amp;pn=1&amp;si=85515&amp;n=77ce5c2b&amp;ptb=9xrGLDBLxRI5CaKCxVdMFA&amp;ptnrS=ZNxmk788YYUS&amp;ss=sub&amp;st=sb&amp;cb=ZN&amp;pg=GGimage&amp;ord=10&amp;redirect=mPWsrdz9heamc8iHEhldEUbARM3pWTf35wSE0m4vJMb5Uh1LDxHj3xXj+76ANjDuWpB9qX2z5ryM90ArB5aFQw==&amp;ct=A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search.mywebsearch.com/mywebsearch/redirect.jhtml?qid=6197642dc8ab8c56d505a620ce7a55d1&amp;searchfor=SCVHHS+logo&amp;action=pick&amp;pn=1&amp;si=85515&amp;n=77ce5c2b&amp;ptb=9xrGLDBLxRI5CaKCxVdMFA&amp;ptnrS=ZNxmk788YYUS&amp;ss=sub&amp;st=sb&amp;cb=ZN&amp;pg=GGimage&amp;ord=10&amp;redirect=mPWsrdz9heamc8iHEhldEUbARM3pWTf35wSE0m4vJMb5Uh1LDxHj3xXj+76ANjDuWpB9qX2z5ryM90ArB5aFQw==&amp;ct=AR" TargetMode="Externa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search.mywebsearch.com/mywebsearch/redirect.jhtml?qid=6197642dc8ab8c56d505a620ce7a55d1&amp;searchfor=SCVHHS+logo&amp;action=pick&amp;pn=1&amp;si=85515&amp;n=77ce5c2b&amp;ptb=9xrGLDBLxRI5CaKCxVdMFA&amp;ptnrS=ZNxmk788YYUS&amp;ss=sub&amp;st=sb&amp;cb=ZN&amp;pg=GGimage&amp;ord=10&amp;redirect=mPWsrdz9heamc8iHEhldEUbARM3pWTf35wSE0m4vJMb5Uh1LDxHj3xXj+76ANjDuWpB9qX2z5ryM90ArB5aFQw==&amp;ct=A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in.isd.tenet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in.isd.tenet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in.isd.tenet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in.isd.tenet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search.mywebsearch.com/mywebsearch/redirect.jhtml?qid=3d4f3fde8136673780a50709c0db1cf2&amp;searchfor=VMWare+logo&amp;action=pick&amp;pn=1&amp;si=85515&amp;n=77ce5c2b&amp;ptb=9xrGLDBLxRI5CaKCxVdMFA&amp;ptnrS=ZNxmk788YYUS&amp;ss=sub&amp;st=sb&amp;cb=ZN&amp;pg=GGimage&amp;ord=11&amp;redirect=mPWsrdz9heamc8iHEhldEa+kcDPc2i2WzxHy1c1gg06DtFuALpI88ncQ9o2+M4q9MCmLF7YOD8rw85vm/fm8i3LxgyvBZ8KoAxmaUJ5Nbvw=&amp;ct=A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search.mywebsearch.com/mywebsearch/redirect.jhtml?qid=3d4f3fde8136673780a50709c0db1cf2&amp;searchfor=VMWare+logo&amp;action=pick&amp;pn=1&amp;si=85515&amp;n=77ce5c2b&amp;ptb=9xrGLDBLxRI5CaKCxVdMFA&amp;ptnrS=ZNxmk788YYUS&amp;ss=sub&amp;st=sb&amp;cb=ZN&amp;pg=GGimage&amp;ord=11&amp;redirect=mPWsrdz9heamc8iHEhldEa+kcDPc2i2WzxHy1c1gg06DtFuALpI88ncQ9o2+M4q9MCmLF7YOD8rw85vm/fm8i3LxgyvBZ8KoAxmaUJ5Nbvw=&amp;ct=A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search.mywebsearch.com/mywebsearch/redirect.jhtml?qid=b4a70886666b3872f3dd36fca640a520&amp;searchfor=Oklahoma+state+university+logo&amp;action=pick&amp;pn=1&amp;si=85515&amp;n=77ce5c2b&amp;ptb=9xrGLDBLxRI5CaKCxVdMFA&amp;ptnrS=ZNxmk788YYUS&amp;ss=sub&amp;st=sb&amp;cb=ZN&amp;pg=GGimage&amp;ord=4&amp;redirect=mPWsrdz9heamc8iHEhldEdXVFyUDO8OnvM10D22dL+MUzEWCJj/lYDVo6CdajAu+bvIMV+DicPcGe+DIBS1IhQ==&amp;ct=AR" TargetMode="Externa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mywebsearch.com/mywebsearch/redirect.jhtml?qid=b4a70886666b3872f3dd36fca640a520&amp;searchfor=Oklahoma+state+university+logo&amp;action=pick&amp;pn=1&amp;si=85515&amp;n=77ce5c2b&amp;ptb=9xrGLDBLxRI5CaKCxVdMFA&amp;ptnrS=ZNxmk788YYUS&amp;ss=sub&amp;st=sb&amp;cb=ZN&amp;pg=GGimage&amp;ord=4&amp;redirect=mPWsrdz9heamc8iHEhldEdXVFyUDO8OnvM10D22dL+MUzEWCJj/lYDVo6CdajAu+bvIMV+DicPcGe+DIBS1IhQ==&amp;ct=A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>
          <a:xfrm>
            <a:off x="1447800" y="5715000"/>
            <a:ext cx="2895600" cy="457200"/>
          </a:xfrm>
          <a:prstGeom prst="rect">
            <a:avLst/>
          </a:prstGeom>
        </p:spPr>
        <p:txBody>
          <a:bodyPr anchor="b" anchorCtr="0"/>
          <a:lstStyle>
            <a:lvl1pPr algn="r">
              <a:defRPr sz="1800">
                <a:solidFill>
                  <a:srgbClr val="8BD3F5"/>
                </a:solidFill>
                <a:latin typeface="Helvetic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May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2010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Studies Using</a:t>
            </a:r>
            <a:br>
              <a:rPr lang="en-US" dirty="0" smtClean="0"/>
            </a:br>
            <a:r>
              <a:rPr lang="en-US" dirty="0" smtClean="0"/>
              <a:t>MicroView</a:t>
            </a:r>
            <a:endParaRPr lang="en-US" dirty="0"/>
          </a:p>
        </p:txBody>
      </p:sp>
      <p:pic>
        <p:nvPicPr>
          <p:cNvPr id="7" name="Picture 6" descr="MicroView_logo_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977" y="0"/>
            <a:ext cx="1991195" cy="1752599"/>
          </a:xfrm>
          <a:prstGeom prst="rect">
            <a:avLst/>
          </a:prstGeom>
          <a:effectLst>
            <a:outerShdw blurRad="215900" dist="177800" dir="2880000" sx="95000" sy="95000" algn="ctr" rotWithShape="0">
              <a:schemeClr val="tx1">
                <a:alpha val="73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/ MicroView Platforms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19400" y="1828800"/>
            <a:ext cx="5867400" cy="47244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000" b="1" cap="all" dirty="0" smtClean="0">
                <a:solidFill>
                  <a:srgbClr val="8BD3F5"/>
                </a:solidFill>
              </a:rPr>
              <a:t>ARCHIBUS Windows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sz="2000" dirty="0" smtClean="0"/>
              <a:t>All Microview Products are fully integrated with </a:t>
            </a:r>
            <a:r>
              <a:rPr lang="en-US" sz="2000" dirty="0" smtClean="0"/>
              <a:t>ARCHIBUS</a:t>
            </a:r>
            <a:endParaRPr lang="en-US" sz="800" dirty="0" smtClean="0">
              <a:solidFill>
                <a:srgbClr val="FFCF06"/>
              </a:solidFill>
            </a:endParaRPr>
          </a:p>
          <a:p>
            <a:pPr marL="0" lvl="1">
              <a:spcBef>
                <a:spcPts val="0"/>
              </a:spcBef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000" b="1" cap="all" dirty="0" smtClean="0">
                <a:solidFill>
                  <a:srgbClr val="8BD3F5"/>
                </a:solidFill>
              </a:rPr>
              <a:t>ARCHBIUS</a:t>
            </a:r>
            <a:r>
              <a:rPr lang="en-US" sz="2000" dirty="0" smtClean="0">
                <a:solidFill>
                  <a:srgbClr val="8BD3F5"/>
                </a:solidFill>
              </a:rPr>
              <a:t> </a:t>
            </a:r>
            <a:r>
              <a:rPr lang="en-US" sz="2000" b="1" cap="all" dirty="0" smtClean="0">
                <a:solidFill>
                  <a:srgbClr val="8BD3F5"/>
                </a:solidFill>
              </a:rPr>
              <a:t>Web</a:t>
            </a:r>
            <a:r>
              <a:rPr lang="en-US" sz="2000" dirty="0" smtClean="0">
                <a:solidFill>
                  <a:srgbClr val="8BD3F5"/>
                </a:solidFill>
              </a:rPr>
              <a:t> </a:t>
            </a:r>
            <a:r>
              <a:rPr lang="en-US" sz="2000" b="1" cap="all" dirty="0" smtClean="0">
                <a:solidFill>
                  <a:srgbClr val="8BD3F5"/>
                </a:solidFill>
              </a:rPr>
              <a:t>Central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sz="2000" dirty="0" smtClean="0"/>
              <a:t>Now Microview Products are fully integrated with ARCHIBUS Web Central</a:t>
            </a:r>
          </a:p>
          <a:p>
            <a:pPr marL="0" lvl="1">
              <a:spcBef>
                <a:spcPts val="0"/>
              </a:spcBef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000" b="1" cap="all" dirty="0" smtClean="0">
                <a:solidFill>
                  <a:srgbClr val="8BD3F5"/>
                </a:solidFill>
              </a:rPr>
              <a:t>ARCHIBUS</a:t>
            </a:r>
            <a:r>
              <a:rPr lang="en-US" sz="2000" dirty="0" smtClean="0">
                <a:solidFill>
                  <a:srgbClr val="8BD3F5"/>
                </a:solidFill>
              </a:rPr>
              <a:t> </a:t>
            </a:r>
            <a:r>
              <a:rPr lang="en-US" sz="2000" b="1" cap="all" dirty="0" smtClean="0">
                <a:solidFill>
                  <a:srgbClr val="8BD3F5"/>
                </a:solidFill>
              </a:rPr>
              <a:t>CAD</a:t>
            </a:r>
            <a:r>
              <a:rPr lang="en-US" sz="2000" dirty="0" smtClean="0">
                <a:solidFill>
                  <a:srgbClr val="8BD3F5"/>
                </a:solidFill>
              </a:rPr>
              <a:t> </a:t>
            </a:r>
            <a:r>
              <a:rPr lang="en-US" sz="2000" b="1" cap="all" dirty="0" smtClean="0">
                <a:solidFill>
                  <a:srgbClr val="8BD3F5"/>
                </a:solidFill>
              </a:rPr>
              <a:t>Overlay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sz="2000" dirty="0" smtClean="0"/>
              <a:t>MicroView HVAC and Electrical Modules links AutoCAD drawings to provide dynamic trace capabilities</a:t>
            </a:r>
          </a:p>
          <a:p>
            <a:pPr marL="0" lvl="1">
              <a:spcBef>
                <a:spcPts val="0"/>
              </a:spcBef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000" b="1" cap="all" dirty="0" smtClean="0">
                <a:solidFill>
                  <a:srgbClr val="8BD3F5"/>
                </a:solidFill>
              </a:rPr>
              <a:t>Most</a:t>
            </a:r>
            <a:r>
              <a:rPr lang="en-US" sz="2000" dirty="0" smtClean="0">
                <a:solidFill>
                  <a:srgbClr val="8BD3F5"/>
                </a:solidFill>
              </a:rPr>
              <a:t> </a:t>
            </a:r>
            <a:r>
              <a:rPr lang="en-US" sz="2000" b="1" cap="all" dirty="0" smtClean="0">
                <a:solidFill>
                  <a:srgbClr val="8BD3F5"/>
                </a:solidFill>
              </a:rPr>
              <a:t>PDAs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sz="2000" dirty="0" smtClean="0"/>
              <a:t>Microview FM is your ARCHIBUS mobile platform.</a:t>
            </a:r>
          </a:p>
          <a:p>
            <a:pPr>
              <a:buNone/>
            </a:pPr>
            <a:endParaRPr lang="en-US" sz="2000" dirty="0" smtClean="0">
              <a:solidFill>
                <a:srgbClr val="8BD3F5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8BD3F5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8BD3F5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8BD3F5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8BD3F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822960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BD3F5"/>
                </a:solidFill>
                <a:latin typeface="Helvetica" pitchFamily="34" charset="0"/>
              </a:rPr>
              <a:t>All MicroView products are fully integrated with </a:t>
            </a:r>
            <a:r>
              <a:rPr lang="en-US" sz="1400" dirty="0" smtClean="0">
                <a:solidFill>
                  <a:srgbClr val="8BD3F5"/>
                </a:solidFill>
                <a:latin typeface="Helvetica" pitchFamily="34" charset="0"/>
              </a:rPr>
              <a:t>ARCHIBUS</a:t>
            </a:r>
            <a:r>
              <a:rPr lang="en-US" sz="1400" dirty="0" smtClean="0">
                <a:solidFill>
                  <a:srgbClr val="FFCF06"/>
                </a:solidFill>
              </a:rPr>
              <a:t> </a:t>
            </a:r>
            <a:endParaRPr lang="en-US" sz="1400" dirty="0" smtClean="0">
              <a:solidFill>
                <a:srgbClr val="FFCF06"/>
              </a:solidFill>
            </a:endParaRPr>
          </a:p>
          <a:p>
            <a:r>
              <a:rPr lang="en-US" sz="1050" dirty="0" smtClean="0">
                <a:solidFill>
                  <a:srgbClr val="FFCF06"/>
                </a:solidFill>
              </a:rPr>
              <a:t>ARCHIBUS </a:t>
            </a:r>
            <a:r>
              <a:rPr lang="en-US" sz="1050" dirty="0" smtClean="0">
                <a:solidFill>
                  <a:srgbClr val="FFCF06"/>
                </a:solidFill>
              </a:rPr>
              <a:t>is a registered trademark of Facilities Management Techniques, Inc.</a:t>
            </a:r>
            <a:endParaRPr lang="en-US" sz="1050" dirty="0">
              <a:solidFill>
                <a:srgbClr val="8BD3F5"/>
              </a:solidFill>
              <a:latin typeface="Helvetica" pitchFamily="34" charset="0"/>
            </a:endParaRPr>
          </a:p>
        </p:txBody>
      </p:sp>
      <p:pic>
        <p:nvPicPr>
          <p:cNvPr id="18" name="Picture 17" descr="autocad_2009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1156883" cy="1143000"/>
          </a:xfrm>
          <a:prstGeom prst="rect">
            <a:avLst/>
          </a:prstGeom>
        </p:spPr>
      </p:pic>
      <p:pic>
        <p:nvPicPr>
          <p:cNvPr id="13" name="Picture 8" descr="Archibus Unleashed Slid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5488641"/>
            <a:ext cx="914400" cy="1064559"/>
          </a:xfrm>
          <a:prstGeom prst="rect">
            <a:avLst/>
          </a:prstGeom>
          <a:noFill/>
          <a:ln/>
        </p:spPr>
      </p:pic>
      <p:pic>
        <p:nvPicPr>
          <p:cNvPr id="12" name="Picture 11" descr="ARCHIBUS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904199"/>
            <a:ext cx="959946" cy="954902"/>
          </a:xfrm>
          <a:prstGeom prst="rect">
            <a:avLst/>
          </a:prstGeom>
        </p:spPr>
      </p:pic>
      <p:pic>
        <p:nvPicPr>
          <p:cNvPr id="16" name="Picture 15" descr="ARCHIBUS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083698"/>
            <a:ext cx="959946" cy="95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/ Supported PDAs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19400" y="1828800"/>
            <a:ext cx="5867400" cy="47244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Palm classic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dirty="0" smtClean="0"/>
              <a:t>Flagship application</a:t>
            </a:r>
          </a:p>
          <a:p>
            <a:pPr marL="0" lvl="1">
              <a:spcBef>
                <a:spcPts val="0"/>
              </a:spcBef>
              <a:buNone/>
            </a:pPr>
            <a:endParaRPr lang="en-US" dirty="0" smtClean="0"/>
          </a:p>
          <a:p>
            <a:pPr lvl="0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Palm Pre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dirty="0" smtClean="0"/>
              <a:t>Coming soon</a:t>
            </a:r>
          </a:p>
          <a:p>
            <a:pPr marL="0" lvl="1">
              <a:spcBef>
                <a:spcPts val="0"/>
              </a:spcBef>
              <a:buNone/>
            </a:pPr>
            <a:endParaRPr lang="en-US" dirty="0" smtClean="0"/>
          </a:p>
          <a:p>
            <a:pPr lvl="0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Windows Mobile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dirty="0" smtClean="0"/>
              <a:t>Second Generation Microview FM</a:t>
            </a:r>
          </a:p>
          <a:p>
            <a:pPr marL="0" lvl="1">
              <a:spcBef>
                <a:spcPts val="0"/>
              </a:spcBef>
              <a:buNone/>
            </a:pPr>
            <a:endParaRPr lang="en-US" dirty="0" smtClean="0"/>
          </a:p>
          <a:p>
            <a:pPr lvl="0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BlackBerry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dirty="0" smtClean="0"/>
              <a:t>It’s all here</a:t>
            </a:r>
          </a:p>
          <a:p>
            <a:pPr marL="0" lvl="1">
              <a:spcBef>
                <a:spcPts val="0"/>
              </a:spcBef>
              <a:buNone/>
            </a:pPr>
            <a:endParaRPr lang="en-US" dirty="0" smtClean="0"/>
          </a:p>
          <a:p>
            <a:pPr lvl="0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iPhone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dirty="0" smtClean="0"/>
              <a:t>Coming soon</a:t>
            </a:r>
          </a:p>
          <a:p>
            <a:pPr marL="0" lvl="1">
              <a:spcBef>
                <a:spcPts val="0"/>
              </a:spcBef>
              <a:buNone/>
            </a:pPr>
            <a:endParaRPr lang="en-US" dirty="0" smtClean="0"/>
          </a:p>
          <a:p>
            <a:pPr lvl="0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Android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990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BD3F5"/>
                </a:solidFill>
                <a:latin typeface="Helvetica" pitchFamily="34" charset="0"/>
              </a:rPr>
              <a:t>All MicroView products are fully integrated with ARCHIBUS</a:t>
            </a:r>
            <a:endParaRPr lang="en-US" sz="1400" dirty="0">
              <a:solidFill>
                <a:srgbClr val="8BD3F5"/>
              </a:solidFill>
              <a:latin typeface="Helvetica" pitchFamily="34" charset="0"/>
            </a:endParaRPr>
          </a:p>
        </p:txBody>
      </p:sp>
      <p:pic>
        <p:nvPicPr>
          <p:cNvPr id="13" name="Picture 12" descr="icon_microview-f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528" y="228600"/>
            <a:ext cx="1041537" cy="1080841"/>
          </a:xfrm>
          <a:prstGeom prst="rect">
            <a:avLst/>
          </a:prstGeom>
        </p:spPr>
      </p:pic>
      <p:pic>
        <p:nvPicPr>
          <p:cNvPr id="17" name="Picture 16" descr="blackberry_logo_white_bevel_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038600"/>
            <a:ext cx="914400" cy="685800"/>
          </a:xfrm>
          <a:prstGeom prst="rect">
            <a:avLst/>
          </a:prstGeom>
        </p:spPr>
      </p:pic>
      <p:pic>
        <p:nvPicPr>
          <p:cNvPr id="20" name="Picture 19" descr="palm_logo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1752600"/>
            <a:ext cx="749808" cy="609600"/>
          </a:xfrm>
          <a:prstGeom prst="rect">
            <a:avLst/>
          </a:prstGeom>
        </p:spPr>
      </p:pic>
      <p:pic>
        <p:nvPicPr>
          <p:cNvPr id="21" name="Picture 20" descr="palm-logo1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2590800"/>
            <a:ext cx="609600" cy="609600"/>
          </a:xfrm>
          <a:prstGeom prst="rect">
            <a:avLst/>
          </a:prstGeom>
        </p:spPr>
      </p:pic>
      <p:pic>
        <p:nvPicPr>
          <p:cNvPr id="22" name="Picture 21" descr="microsoft_logo_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3352800"/>
            <a:ext cx="609600" cy="563270"/>
          </a:xfrm>
          <a:prstGeom prst="rect">
            <a:avLst/>
          </a:prstGeom>
        </p:spPr>
      </p:pic>
      <p:pic>
        <p:nvPicPr>
          <p:cNvPr id="23" name="Picture 22" descr="apple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7800" y="4809066"/>
            <a:ext cx="609600" cy="677334"/>
          </a:xfrm>
          <a:prstGeom prst="rect">
            <a:avLst/>
          </a:prstGeom>
        </p:spPr>
      </p:pic>
      <p:pic>
        <p:nvPicPr>
          <p:cNvPr id="24" name="Picture 23" descr="images_Androi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47800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731838"/>
          </a:xfrm>
        </p:spPr>
        <p:txBody>
          <a:bodyPr/>
          <a:lstStyle/>
          <a:p>
            <a:r>
              <a:rPr lang="en-US" dirty="0" smtClean="0"/>
              <a:t>MicroView FM Modules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990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BD3F5"/>
                </a:solidFill>
                <a:latin typeface="Helvetica" pitchFamily="34" charset="0"/>
              </a:rPr>
              <a:t>All MicroView products are fully integrated with ARCHIBUS</a:t>
            </a:r>
            <a:endParaRPr lang="en-US" sz="2000" dirty="0">
              <a:solidFill>
                <a:srgbClr val="8BD3F5"/>
              </a:solidFill>
              <a:latin typeface="Helvetica" pitchFamily="34" charset="0"/>
            </a:endParaRPr>
          </a:p>
        </p:txBody>
      </p:sp>
      <p:pic>
        <p:nvPicPr>
          <p:cNvPr id="13" name="Picture 12" descr="icon_microview-f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528" y="228600"/>
            <a:ext cx="1041537" cy="1080841"/>
          </a:xfrm>
          <a:prstGeom prst="rect">
            <a:avLst/>
          </a:prstGeom>
        </p:spPr>
      </p:pic>
      <p:pic>
        <p:nvPicPr>
          <p:cNvPr id="16" name="Picture 15" descr="icon_microview-f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4953000"/>
            <a:ext cx="731607" cy="75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66800"/>
            <a:ext cx="64008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8BD3F5"/>
                </a:solidFill>
              </a:rPr>
              <a:t>SCVHHS (Santa Clara Valley Health and Hospital System) – Microview FM</a:t>
            </a:r>
          </a:p>
          <a:p>
            <a:pPr lvl="1"/>
            <a:r>
              <a:rPr lang="en-US" dirty="0" smtClean="0"/>
              <a:t>Surveys and Inspections</a:t>
            </a:r>
          </a:p>
          <a:p>
            <a:pPr lvl="1"/>
            <a:r>
              <a:rPr lang="en-US" dirty="0" smtClean="0"/>
              <a:t>Work Orders</a:t>
            </a:r>
          </a:p>
          <a:p>
            <a:pPr lvl="1"/>
            <a:r>
              <a:rPr lang="en-US" dirty="0" smtClean="0"/>
              <a:t>Asset Receiving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VMware – Delivery Manager</a:t>
            </a:r>
          </a:p>
          <a:p>
            <a:pPr lvl="1"/>
            <a:r>
              <a:rPr lang="en-US" dirty="0" smtClean="0"/>
              <a:t>Delivery Manager Module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A Major Telecom in Romania – Microview FM</a:t>
            </a:r>
          </a:p>
          <a:p>
            <a:pPr lvl="1"/>
            <a:r>
              <a:rPr lang="en-US" dirty="0" smtClean="0"/>
              <a:t>Work Order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Large State Transportation Entity in the South - Microview FM</a:t>
            </a:r>
          </a:p>
          <a:p>
            <a:pPr lvl="1"/>
            <a:r>
              <a:rPr lang="en-US" dirty="0" smtClean="0"/>
              <a:t>Work Orders</a:t>
            </a:r>
          </a:p>
          <a:p>
            <a:pPr lvl="1"/>
            <a:r>
              <a:rPr lang="en-US" dirty="0" smtClean="0"/>
              <a:t>Asset Receiving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Austin Independent School District– Microview FM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Oklahoma State University – HVAC / Electrical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http://images-partners.google.com/images?q=tbn:yu8sP3gnE2mMn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857250" cy="847725"/>
          </a:xfrm>
          <a:prstGeom prst="rect">
            <a:avLst/>
          </a:prstGeom>
          <a:noFill/>
        </p:spPr>
      </p:pic>
      <p:pic>
        <p:nvPicPr>
          <p:cNvPr id="6" name="Picture 2" descr="http://images-partners.google.com/images?q=tbn:VW-ZnoJwROULZM: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572000"/>
            <a:ext cx="1343025" cy="876300"/>
          </a:xfrm>
          <a:prstGeom prst="rect">
            <a:avLst/>
          </a:prstGeom>
          <a:noFill/>
        </p:spPr>
      </p:pic>
      <p:pic>
        <p:nvPicPr>
          <p:cNvPr id="7" name="Picture 2" descr="Austin Independent School Distric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276600"/>
            <a:ext cx="835025" cy="1062152"/>
          </a:xfrm>
          <a:prstGeom prst="rect">
            <a:avLst/>
          </a:prstGeom>
          <a:noFill/>
        </p:spPr>
      </p:pic>
      <p:pic>
        <p:nvPicPr>
          <p:cNvPr id="8" name="Picture 2" descr="http://images-partners.google.com/images?q=tbn:MXAIuOQDO9jnEM: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590800"/>
            <a:ext cx="2070847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SCVHHS</a:t>
            </a:r>
            <a:br>
              <a:rPr lang="en-US" dirty="0" smtClean="0"/>
            </a:br>
            <a:r>
              <a:rPr lang="en-US" sz="1800" dirty="0" smtClean="0">
                <a:solidFill>
                  <a:srgbClr val="8BD3F5"/>
                </a:solidFill>
              </a:rPr>
              <a:t>(Santa Clara Valley Health and Hospital System)</a:t>
            </a:r>
            <a:endParaRPr lang="en-US" sz="1800" dirty="0">
              <a:solidFill>
                <a:srgbClr val="8BD3F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112 buildings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2.4 million SF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9,470 employees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2300 Work Requests per month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30,000 assets</a:t>
            </a:r>
            <a:endParaRPr lang="en-US" dirty="0">
              <a:solidFill>
                <a:srgbClr val="8BD3F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pic>
        <p:nvPicPr>
          <p:cNvPr id="7" name="Picture 2" descr="http://images-partners.google.com/images?q=tbn:yu8sP3gnE2mMn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"/>
            <a:ext cx="857250" cy="8477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544" y="4572000"/>
            <a:ext cx="771645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SCVHHS</a:t>
            </a:r>
            <a:br>
              <a:rPr lang="en-US" dirty="0" smtClean="0"/>
            </a:br>
            <a:r>
              <a:rPr lang="en-US" sz="1800" dirty="0" smtClean="0">
                <a:solidFill>
                  <a:srgbClr val="8BD3F5"/>
                </a:solidFill>
              </a:rPr>
              <a:t>(Santa Clara Valley Health and Hospital System)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BD3F5"/>
                </a:solidFill>
              </a:rPr>
              <a:t>Work Orders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Surveys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Asset Receiving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Equipment Surveys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57 PDAs total</a:t>
            </a:r>
            <a:endParaRPr lang="en-US" dirty="0">
              <a:solidFill>
                <a:srgbClr val="8BD3F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77000" y="1447800"/>
            <a:ext cx="1252281" cy="1001825"/>
            <a:chOff x="3241" y="3326371"/>
            <a:chExt cx="1252281" cy="1001825"/>
          </a:xfrm>
        </p:grpSpPr>
        <p:sp>
          <p:nvSpPr>
            <p:cNvPr id="7" name="Rounded Rectangle 6"/>
            <p:cNvSpPr/>
            <p:nvPr/>
          </p:nvSpPr>
          <p:spPr>
            <a:xfrm>
              <a:off x="3241" y="3326371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583" y="3355713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Condition Assessment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7000" y="2590800"/>
            <a:ext cx="1252281" cy="1001825"/>
            <a:chOff x="3241" y="3326371"/>
            <a:chExt cx="1252281" cy="1001825"/>
          </a:xfrm>
        </p:grpSpPr>
        <p:sp>
          <p:nvSpPr>
            <p:cNvPr id="10" name="Rounded Rectangle 9"/>
            <p:cNvSpPr/>
            <p:nvPr/>
          </p:nvSpPr>
          <p:spPr>
            <a:xfrm>
              <a:off x="3241" y="3326371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2583" y="3355713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Surveys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77000" y="4888025"/>
            <a:ext cx="1252281" cy="1001825"/>
            <a:chOff x="3241" y="3326371"/>
            <a:chExt cx="1252281" cy="1001825"/>
          </a:xfrm>
        </p:grpSpPr>
        <p:sp>
          <p:nvSpPr>
            <p:cNvPr id="16" name="Rounded Rectangle 15"/>
            <p:cNvSpPr/>
            <p:nvPr/>
          </p:nvSpPr>
          <p:spPr>
            <a:xfrm>
              <a:off x="3241" y="3326371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2583" y="3355713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Asset Receiving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7000" y="3733800"/>
            <a:ext cx="1252281" cy="1001825"/>
            <a:chOff x="3241" y="3326371"/>
            <a:chExt cx="1252281" cy="1001825"/>
          </a:xfrm>
        </p:grpSpPr>
        <p:sp>
          <p:nvSpPr>
            <p:cNvPr id="19" name="Rounded Rectangle 18"/>
            <p:cNvSpPr/>
            <p:nvPr/>
          </p:nvSpPr>
          <p:spPr>
            <a:xfrm>
              <a:off x="3241" y="3326371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2583" y="3355713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Work Orders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pic>
        <p:nvPicPr>
          <p:cNvPr id="21" name="Picture 2" descr="http://images-partners.google.com/images?q=tbn:yu8sP3gnE2mMnM: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8572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SCVHHS / Surveys</a:t>
            </a:r>
            <a:br>
              <a:rPr lang="en-US" dirty="0" smtClean="0"/>
            </a:br>
            <a:r>
              <a:rPr lang="en-US" sz="1800" dirty="0" smtClean="0">
                <a:solidFill>
                  <a:srgbClr val="8BD3F5"/>
                </a:solidFill>
              </a:rPr>
              <a:t>(Santa Clara Valley Health and Hospital System)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Life Safety Surveys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Need</a:t>
            </a:r>
          </a:p>
          <a:p>
            <a:pPr lvl="2"/>
            <a:r>
              <a:rPr lang="en-US" dirty="0" smtClean="0"/>
              <a:t>Meet JCAHO requirements</a:t>
            </a:r>
          </a:p>
          <a:p>
            <a:pPr lvl="2"/>
            <a:r>
              <a:rPr lang="en-US" dirty="0" smtClean="0"/>
              <a:t>Capture violations</a:t>
            </a:r>
          </a:p>
          <a:p>
            <a:pPr lvl="2"/>
            <a:r>
              <a:rPr lang="en-US" dirty="0" smtClean="0"/>
              <a:t>Sync with ARCHIBUS</a:t>
            </a:r>
          </a:p>
          <a:p>
            <a:pPr lvl="2"/>
            <a:r>
              <a:rPr lang="en-US" dirty="0" smtClean="0"/>
              <a:t>Automate the creation of a Service Call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Solution</a:t>
            </a:r>
          </a:p>
          <a:p>
            <a:pPr lvl="2"/>
            <a:r>
              <a:rPr lang="en-US" dirty="0" smtClean="0"/>
              <a:t>MicroView FM Surveys and Inspection Module</a:t>
            </a:r>
          </a:p>
          <a:p>
            <a:pPr lvl="2"/>
            <a:r>
              <a:rPr lang="en-US" dirty="0" smtClean="0"/>
              <a:t>Created 33 questions meeting JCAHO</a:t>
            </a:r>
          </a:p>
          <a:p>
            <a:pPr lvl="2"/>
            <a:r>
              <a:rPr lang="en-US" dirty="0" smtClean="0"/>
              <a:t>Reports indicating conformance and non-compliance</a:t>
            </a:r>
          </a:p>
          <a:p>
            <a:pPr lvl="2"/>
            <a:r>
              <a:rPr lang="en-US" dirty="0" smtClean="0"/>
              <a:t>Auto Service Calls for non-compliance items</a:t>
            </a:r>
          </a:p>
          <a:p>
            <a:pPr lvl="2"/>
            <a:r>
              <a:rPr lang="en-US" dirty="0" smtClean="0"/>
              <a:t>2 PDAs On-Site, Off-Site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Benefits</a:t>
            </a:r>
          </a:p>
          <a:p>
            <a:pPr lvl="2"/>
            <a:r>
              <a:rPr lang="en-US" dirty="0" smtClean="0"/>
              <a:t>JCAHO compliance met through reporting</a:t>
            </a:r>
          </a:p>
          <a:p>
            <a:pPr lvl="2"/>
            <a:r>
              <a:rPr lang="en-US" dirty="0" smtClean="0"/>
              <a:t>Single point of data entry (PDA)</a:t>
            </a:r>
          </a:p>
          <a:p>
            <a:pPr lvl="2"/>
            <a:r>
              <a:rPr lang="en-US" dirty="0" smtClean="0"/>
              <a:t>Provide repair log of non-compliance items with Service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429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con_microview-f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77000" y="1828800"/>
            <a:ext cx="1252281" cy="1001825"/>
            <a:chOff x="3241" y="3326371"/>
            <a:chExt cx="1252281" cy="1001825"/>
          </a:xfrm>
        </p:grpSpPr>
        <p:sp>
          <p:nvSpPr>
            <p:cNvPr id="9" name="Rounded Rectangle 8"/>
            <p:cNvSpPr/>
            <p:nvPr/>
          </p:nvSpPr>
          <p:spPr>
            <a:xfrm>
              <a:off x="3241" y="3326371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2583" y="3355713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Surveys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pic>
        <p:nvPicPr>
          <p:cNvPr id="11" name="Picture 2" descr="http://images-partners.google.com/images?q=tbn:yu8sP3gnE2mMn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800"/>
            <a:ext cx="8572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SCVHHS / Surveys</a:t>
            </a:r>
            <a:br>
              <a:rPr lang="en-US" dirty="0" smtClean="0"/>
            </a:br>
            <a:r>
              <a:rPr lang="en-US" sz="1800" dirty="0" smtClean="0">
                <a:solidFill>
                  <a:srgbClr val="8BD3F5"/>
                </a:solidFill>
              </a:rPr>
              <a:t>(Santa Clara Valley Health and Hospital System)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4676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Life Safety Surveys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17697" y="1295400"/>
          <a:ext cx="4121503" cy="5334000"/>
        </p:xfrm>
        <a:graphic>
          <a:graphicData uri="http://schemas.openxmlformats.org/presentationml/2006/ole">
            <p:oleObj spid="_x0000_s1027" name="Acrobat Document" r:id="rId3" imgW="5830114" imgH="7542857" progId="AcroExch.Document.7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2133600"/>
          <a:ext cx="5544236" cy="4286250"/>
        </p:xfrm>
        <a:graphic>
          <a:graphicData uri="http://schemas.openxmlformats.org/presentationml/2006/ole">
            <p:oleObj spid="_x0000_s1026" name="Acrobat Document" r:id="rId4" imgW="7542857" imgH="5830114" progId="AcroExch.Document.7">
              <p:embed/>
            </p:oleObj>
          </a:graphicData>
        </a:graphic>
      </p:graphicFrame>
      <p:pic>
        <p:nvPicPr>
          <p:cNvPr id="8" name="Picture 7" descr="icon_microview-f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pic>
        <p:nvPicPr>
          <p:cNvPr id="9" name="Picture 2" descr="http://images-partners.google.com/images?q=tbn:yu8sP3gnE2mMnM: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04800"/>
            <a:ext cx="857250" cy="847725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400800" y="1066800"/>
            <a:ext cx="2209800" cy="1295400"/>
          </a:xfrm>
          <a:prstGeom prst="ellipse">
            <a:avLst/>
          </a:prstGeom>
          <a:solidFill>
            <a:schemeClr val="accent2">
              <a:alpha val="1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Survey Information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4200" y="2286000"/>
            <a:ext cx="1295400" cy="838200"/>
          </a:xfrm>
          <a:prstGeom prst="ellipse">
            <a:avLst/>
          </a:prstGeom>
          <a:solidFill>
            <a:schemeClr val="accent2">
              <a:alpha val="1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800" dirty="0" smtClean="0">
                <a:solidFill>
                  <a:schemeClr val="accent2"/>
                </a:solidFill>
              </a:rPr>
              <a:t>Notes</a:t>
            </a:r>
          </a:p>
          <a:p>
            <a:pPr algn="ctr"/>
            <a:r>
              <a:rPr lang="en-US" sz="800" dirty="0" smtClean="0">
                <a:solidFill>
                  <a:schemeClr val="accent2"/>
                </a:solidFill>
              </a:rPr>
              <a:t>Non-Compliance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2209800"/>
            <a:ext cx="609600" cy="838200"/>
          </a:xfrm>
          <a:prstGeom prst="ellipse">
            <a:avLst/>
          </a:prstGeom>
          <a:solidFill>
            <a:schemeClr val="accent2">
              <a:alpha val="1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800" dirty="0" smtClean="0">
                <a:solidFill>
                  <a:schemeClr val="accent2"/>
                </a:solidFill>
              </a:rPr>
              <a:t>Work Order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SCVHHS / Work Orders</a:t>
            </a:r>
            <a:br>
              <a:rPr lang="en-US" dirty="0" smtClean="0"/>
            </a:br>
            <a:r>
              <a:rPr lang="en-US" sz="1800" dirty="0" smtClean="0">
                <a:solidFill>
                  <a:srgbClr val="8BD3F5"/>
                </a:solidFill>
              </a:rPr>
              <a:t>(Santa Clara Valley Health and Hospital System)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Monthly Fire Extinguisher Inspections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Need</a:t>
            </a:r>
          </a:p>
          <a:p>
            <a:pPr lvl="2"/>
            <a:r>
              <a:rPr lang="en-US" dirty="0" smtClean="0"/>
              <a:t>Meet JCAHO requirements</a:t>
            </a:r>
          </a:p>
          <a:p>
            <a:pPr lvl="2"/>
            <a:r>
              <a:rPr lang="en-US" dirty="0" smtClean="0"/>
              <a:t>ID used and damaged Units</a:t>
            </a:r>
          </a:p>
          <a:p>
            <a:pPr lvl="2"/>
            <a:r>
              <a:rPr lang="en-US" dirty="0" smtClean="0"/>
              <a:t>ID uninspected Units</a:t>
            </a:r>
          </a:p>
          <a:p>
            <a:pPr lvl="2"/>
            <a:r>
              <a:rPr lang="en-US" dirty="0" smtClean="0"/>
              <a:t>Technology to reduce training for temporary staff.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Solution</a:t>
            </a:r>
          </a:p>
          <a:p>
            <a:pPr lvl="2"/>
            <a:r>
              <a:rPr lang="en-US" dirty="0" smtClean="0"/>
              <a:t>MicroView FM Complete Work Module</a:t>
            </a:r>
          </a:p>
          <a:p>
            <a:pPr lvl="2"/>
            <a:r>
              <a:rPr lang="en-US" dirty="0" smtClean="0"/>
              <a:t>Overlay maps indication Unit locations</a:t>
            </a:r>
          </a:p>
          <a:p>
            <a:pPr lvl="2"/>
            <a:r>
              <a:rPr lang="en-US" dirty="0" smtClean="0"/>
              <a:t>Reports indicating completion of inspection</a:t>
            </a:r>
          </a:p>
          <a:p>
            <a:pPr lvl="2"/>
            <a:r>
              <a:rPr lang="en-US" dirty="0" smtClean="0"/>
              <a:t>Auto Service Calls for used or damaged Units</a:t>
            </a:r>
          </a:p>
          <a:p>
            <a:pPr lvl="2"/>
            <a:r>
              <a:rPr lang="en-US" dirty="0" smtClean="0"/>
              <a:t>3 PDAs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Benefits</a:t>
            </a:r>
          </a:p>
          <a:p>
            <a:pPr lvl="2"/>
            <a:r>
              <a:rPr lang="en-US" dirty="0" smtClean="0"/>
              <a:t>JCAHO compliance met through reporting</a:t>
            </a:r>
          </a:p>
          <a:p>
            <a:pPr lvl="2"/>
            <a:r>
              <a:rPr lang="en-US" dirty="0" smtClean="0"/>
              <a:t>Single point of data entry (PDA)</a:t>
            </a:r>
          </a:p>
          <a:p>
            <a:pPr lvl="2"/>
            <a:r>
              <a:rPr lang="en-US" dirty="0" smtClean="0"/>
              <a:t>Monthly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pic>
        <p:nvPicPr>
          <p:cNvPr id="8" name="Picture 7" descr="IMG0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7600" y="4419600"/>
            <a:ext cx="2438400" cy="1828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62800" y="1676400"/>
            <a:ext cx="1252281" cy="1001825"/>
            <a:chOff x="3241" y="3326371"/>
            <a:chExt cx="1252281" cy="1001825"/>
          </a:xfrm>
        </p:grpSpPr>
        <p:sp>
          <p:nvSpPr>
            <p:cNvPr id="10" name="Rounded Rectangle 9"/>
            <p:cNvSpPr/>
            <p:nvPr/>
          </p:nvSpPr>
          <p:spPr>
            <a:xfrm>
              <a:off x="3241" y="3326371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2583" y="3355713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Work Orders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pic>
        <p:nvPicPr>
          <p:cNvPr id="12" name="Picture 2" descr="http://images-partners.google.com/images?q=tbn:yu8sP3gnE2mMn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800"/>
            <a:ext cx="8572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943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SCVHHS / Work Orders</a:t>
            </a:r>
            <a:br>
              <a:rPr lang="en-US" dirty="0" smtClean="0"/>
            </a:br>
            <a:r>
              <a:rPr lang="en-US" sz="1800" dirty="0" smtClean="0">
                <a:solidFill>
                  <a:srgbClr val="8BD3F5"/>
                </a:solidFill>
              </a:rPr>
              <a:t>(Santa Clara Valley Health and Hospital System)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5438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Monthly Fire Extinguisher Inspections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 descr="P6002f0-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09800"/>
            <a:ext cx="5486400" cy="43891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icon_microview-f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59226" y="1676401"/>
          <a:ext cx="5519595" cy="4267200"/>
        </p:xfrm>
        <a:graphic>
          <a:graphicData uri="http://schemas.openxmlformats.org/presentationml/2006/ole">
            <p:oleObj spid="_x0000_s2055" name="Acrobat Document" r:id="rId5" imgW="7542857" imgH="5830114" progId="AcroExch.Document.7">
              <p:embed/>
            </p:oleObj>
          </a:graphicData>
        </a:graphic>
      </p:graphicFrame>
      <p:pic>
        <p:nvPicPr>
          <p:cNvPr id="12" name="Picture 2" descr="http://images-partners.google.com/images?q=tbn:yu8sP3gnE2mMnM: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04800"/>
            <a:ext cx="857250" cy="847725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1066800" y="2057400"/>
            <a:ext cx="1295400" cy="1295400"/>
          </a:xfrm>
          <a:prstGeom prst="ellipse">
            <a:avLst/>
          </a:prstGeom>
          <a:solidFill>
            <a:schemeClr val="accent2">
              <a:alpha val="1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800" dirty="0" smtClean="0">
                <a:solidFill>
                  <a:schemeClr val="accent2"/>
                </a:solidFill>
              </a:rPr>
              <a:t>Fire Extinguisher Locations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9000" y="1524000"/>
            <a:ext cx="1295400" cy="2590800"/>
          </a:xfrm>
          <a:prstGeom prst="ellipse">
            <a:avLst/>
          </a:prstGeom>
          <a:solidFill>
            <a:schemeClr val="accent2">
              <a:alpha val="1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800" dirty="0" smtClean="0">
                <a:solidFill>
                  <a:schemeClr val="accent2"/>
                </a:solidFill>
              </a:rPr>
              <a:t>Not Inspected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19400" y="1447800"/>
            <a:ext cx="5867400" cy="51054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8BD3F5"/>
                </a:solidFill>
              </a:rPr>
              <a:t>Bob Stephen</a:t>
            </a:r>
            <a:endParaRPr lang="en-US" i="1" dirty="0" smtClean="0">
              <a:solidFill>
                <a:srgbClr val="8BD3F5"/>
              </a:solidFill>
            </a:endParaRPr>
          </a:p>
          <a:p>
            <a:pPr lvl="0">
              <a:buNone/>
            </a:pPr>
            <a:r>
              <a:rPr lang="en-US" dirty="0" smtClean="0"/>
              <a:t>Managing Director - RSC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b="1" dirty="0" smtClean="0">
                <a:solidFill>
                  <a:srgbClr val="8BD3F5"/>
                </a:solidFill>
              </a:rPr>
              <a:t>Geoff Dryer</a:t>
            </a:r>
            <a:endParaRPr lang="en-US" i="1" dirty="0" smtClean="0">
              <a:solidFill>
                <a:srgbClr val="8BD3F5"/>
              </a:solidFill>
            </a:endParaRPr>
          </a:p>
          <a:p>
            <a:pPr>
              <a:buNone/>
            </a:pPr>
            <a:r>
              <a:rPr lang="en-US" dirty="0" smtClean="0"/>
              <a:t>Chief Designer – Microview - RSC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8BD3F5"/>
                </a:solidFill>
              </a:rPr>
              <a:t>Patrick Lynass</a:t>
            </a:r>
            <a:endParaRPr lang="en-US" i="1" dirty="0" smtClean="0">
              <a:solidFill>
                <a:srgbClr val="8BD3F5"/>
              </a:solidFill>
            </a:endParaRPr>
          </a:p>
          <a:p>
            <a:pPr lvl="0">
              <a:buNone/>
            </a:pPr>
            <a:r>
              <a:rPr lang="en-US" dirty="0" smtClean="0"/>
              <a:t>Project Manager – Los Angeles - RSC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8BD3F5"/>
                </a:solidFill>
              </a:rPr>
              <a:t>Karin Ashley</a:t>
            </a:r>
            <a:endParaRPr lang="en-US" i="1" dirty="0" smtClean="0">
              <a:solidFill>
                <a:srgbClr val="8BD3F5"/>
              </a:solidFill>
            </a:endParaRPr>
          </a:p>
          <a:p>
            <a:pPr lvl="0">
              <a:buNone/>
            </a:pPr>
            <a:r>
              <a:rPr lang="en-US" dirty="0" smtClean="0"/>
              <a:t>Project Manager – Phoenix –RSC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>
                <a:solidFill>
                  <a:srgbClr val="FFCF06"/>
                </a:solidFill>
              </a:rPr>
              <a:t>With the power of ARCHIBUS behind us!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BD3F5"/>
                </a:solidFill>
                <a:latin typeface="Helvetica" pitchFamily="34" charset="0"/>
              </a:rPr>
              <a:t>All MicroView products are fully integrated with ARCHIBUS</a:t>
            </a:r>
            <a:endParaRPr lang="en-US" sz="1400" dirty="0">
              <a:solidFill>
                <a:srgbClr val="8BD3F5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SCVHHS / Asset Receiving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8BD3F5"/>
                </a:solidFill>
              </a:rPr>
              <a:t>(Santa Clara Valley Health and Hospital System)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Receiving Equipment on the Dock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Need</a:t>
            </a:r>
          </a:p>
          <a:p>
            <a:pPr lvl="2"/>
            <a:r>
              <a:rPr lang="en-US" dirty="0" smtClean="0"/>
              <a:t>Start Equipment Life Cycle Process</a:t>
            </a:r>
          </a:p>
          <a:p>
            <a:pPr lvl="2"/>
            <a:r>
              <a:rPr lang="en-US" dirty="0" smtClean="0"/>
              <a:t>ID Equipment when received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Solution</a:t>
            </a:r>
          </a:p>
          <a:p>
            <a:pPr lvl="2"/>
            <a:r>
              <a:rPr lang="en-US" dirty="0" smtClean="0"/>
              <a:t>MicroView FM Asset Receiving Module</a:t>
            </a:r>
          </a:p>
          <a:p>
            <a:pPr lvl="2"/>
            <a:r>
              <a:rPr lang="en-US" dirty="0" smtClean="0"/>
              <a:t>Scan existing serial numbers as IDs</a:t>
            </a:r>
          </a:p>
          <a:p>
            <a:pPr lvl="2"/>
            <a:r>
              <a:rPr lang="en-US" dirty="0" smtClean="0"/>
              <a:t>Pre-Printed Standards book</a:t>
            </a:r>
          </a:p>
          <a:p>
            <a:pPr lvl="2"/>
            <a:r>
              <a:rPr lang="en-US" dirty="0" smtClean="0"/>
              <a:t>1 PDA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Benefits</a:t>
            </a:r>
          </a:p>
          <a:p>
            <a:pPr lvl="2"/>
            <a:r>
              <a:rPr lang="en-US" dirty="0" smtClean="0"/>
              <a:t>Equipment </a:t>
            </a:r>
            <a:r>
              <a:rPr lang="en-US" dirty="0" err="1" smtClean="0"/>
              <a:t>ID’d</a:t>
            </a:r>
            <a:r>
              <a:rPr lang="en-US" dirty="0" smtClean="0"/>
              <a:t> at receiving</a:t>
            </a:r>
          </a:p>
          <a:p>
            <a:pPr lvl="2"/>
            <a:r>
              <a:rPr lang="en-US" dirty="0" smtClean="0"/>
              <a:t>Start of the Life Cycle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11072"/>
            <a:ext cx="2590800" cy="19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con_microview-f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086600" y="1676400"/>
            <a:ext cx="1252281" cy="1001825"/>
            <a:chOff x="3241" y="3326371"/>
            <a:chExt cx="1252281" cy="1001825"/>
          </a:xfrm>
        </p:grpSpPr>
        <p:sp>
          <p:nvSpPr>
            <p:cNvPr id="21" name="Rounded Rectangle 20"/>
            <p:cNvSpPr/>
            <p:nvPr/>
          </p:nvSpPr>
          <p:spPr>
            <a:xfrm>
              <a:off x="3241" y="3326371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2583" y="3355713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Asset Receiving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pic>
        <p:nvPicPr>
          <p:cNvPr id="26" name="Picture 2" descr="http://images-partners.google.com/images?q=tbn:yu8sP3gnE2mMn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800"/>
            <a:ext cx="8572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4724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Austin Independent School District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180 buildings and 695 portable buildings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12 million SF portfolio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15 active handheld Daily Users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600+ maintenance personnel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BD3F5"/>
                </a:solidFill>
              </a:rPr>
              <a:t>125,000 Equipment Assets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BD3F5"/>
                </a:solidFill>
              </a:rPr>
              <a:t>12,000 Parts Assets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BD3F5"/>
                </a:solidFill>
              </a:rPr>
              <a:t>85,000 Work Orders processed per year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BD3F5"/>
                </a:solidFill>
              </a:rPr>
              <a:t>20 PDA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54331E-9F70-4B4E-8EBA-3D87072EB6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pic>
        <p:nvPicPr>
          <p:cNvPr id="6" name="Picture 5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pic>
        <p:nvPicPr>
          <p:cNvPr id="7" name="Picture 2" descr="Austin Independent School Distric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57200"/>
            <a:ext cx="835025" cy="1062152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828800"/>
            <a:ext cx="322498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657600"/>
            <a:ext cx="2057400" cy="237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457FE9-D365-415C-9FDA-85671EC365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pic>
        <p:nvPicPr>
          <p:cNvPr id="6" name="Picture 5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Austin Independent School District</a:t>
            </a:r>
          </a:p>
        </p:txBody>
      </p:sp>
      <p:pic>
        <p:nvPicPr>
          <p:cNvPr id="11" name="Picture 2" descr="Austin Independent School Distric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57200"/>
            <a:ext cx="835025" cy="1062152"/>
          </a:xfrm>
          <a:prstGeom prst="rect">
            <a:avLst/>
          </a:prstGeom>
          <a:noFill/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Mobile System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Need</a:t>
            </a:r>
          </a:p>
          <a:p>
            <a:pPr lvl="2"/>
            <a:r>
              <a:rPr lang="en-US" dirty="0" smtClean="0"/>
              <a:t>Ability to create and modify PDA forms quickly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Ability to create multiple surveys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Assign certain forms to certain PDA owners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Create Service calls for non-compliance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Reporting of surveys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Management review use for employee evaluations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State and Local reviews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Sync with ARCHIBUS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</p:txBody>
      </p:sp>
      <p:grpSp>
        <p:nvGrpSpPr>
          <p:cNvPr id="2" name="Group 16"/>
          <p:cNvGrpSpPr/>
          <p:nvPr/>
        </p:nvGrpSpPr>
        <p:grpSpPr>
          <a:xfrm>
            <a:off x="7358319" y="2057400"/>
            <a:ext cx="1252281" cy="1001825"/>
            <a:chOff x="2653836" y="2629"/>
            <a:chExt cx="1252281" cy="1001825"/>
          </a:xfrm>
        </p:grpSpPr>
        <p:sp>
          <p:nvSpPr>
            <p:cNvPr id="18" name="Rounded Rectangle 17"/>
            <p:cNvSpPr/>
            <p:nvPr/>
          </p:nvSpPr>
          <p:spPr>
            <a:xfrm>
              <a:off x="2653836" y="2629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683178" y="31971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Surveys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7358319" y="3089565"/>
            <a:ext cx="1252281" cy="1001825"/>
            <a:chOff x="4171081" y="2629"/>
            <a:chExt cx="1252281" cy="1001825"/>
          </a:xfrm>
        </p:grpSpPr>
        <p:sp>
          <p:nvSpPr>
            <p:cNvPr id="21" name="Rounded Rectangle 20"/>
            <p:cNvSpPr/>
            <p:nvPr/>
          </p:nvSpPr>
          <p:spPr>
            <a:xfrm>
              <a:off x="4171081" y="2629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00423" y="31971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Work</a:t>
              </a:r>
              <a:r>
                <a:rPr lang="en-US" sz="1800" kern="1200" dirty="0" smtClean="0">
                  <a:solidFill>
                    <a:srgbClr val="FFCF06"/>
                  </a:solidFill>
                </a:rPr>
                <a:t> </a:t>
              </a:r>
              <a:r>
                <a:rPr lang="en-US" sz="1800" b="1" kern="1200" dirty="0" smtClean="0">
                  <a:solidFill>
                    <a:srgbClr val="FFCF06"/>
                  </a:solidFill>
                </a:rPr>
                <a:t>Orders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F05B45-62C8-46F5-A1D9-7D1746AB72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pic>
        <p:nvPicPr>
          <p:cNvPr id="5" name="Picture 4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Austin Independent School District</a:t>
            </a:r>
          </a:p>
        </p:txBody>
      </p:sp>
      <p:pic>
        <p:nvPicPr>
          <p:cNvPr id="10" name="Picture 2" descr="Austin Independent School Distric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57200"/>
            <a:ext cx="835025" cy="1062152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Mobile System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Benefits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Management now </a:t>
            </a:r>
            <a:r>
              <a:rPr lang="en-US" dirty="0" smtClean="0"/>
              <a:t>able </a:t>
            </a:r>
            <a:r>
              <a:rPr lang="en-US" dirty="0" smtClean="0"/>
              <a:t>to include tangible reporting during employee evaluations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Meet State and Local requirements</a:t>
            </a:r>
          </a:p>
          <a:p>
            <a:pPr lvl="4">
              <a:buFont typeface="Arial" charset="0"/>
              <a:buChar char="•"/>
            </a:pPr>
            <a:r>
              <a:rPr lang="en-US" dirty="0" smtClean="0"/>
              <a:t>Permeable Cover 20%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Capture violations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Automate the creation of a Service Call to complete Work Order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Productivity increased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2162F7-8D2A-4780-B55A-E2F24CC9ED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pic>
        <p:nvPicPr>
          <p:cNvPr id="6" name="Picture 5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Austin Independent School District</a:t>
            </a:r>
          </a:p>
        </p:txBody>
      </p:sp>
      <p:pic>
        <p:nvPicPr>
          <p:cNvPr id="9" name="Picture 2" descr="Austin Independent School Distric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57200"/>
            <a:ext cx="835025" cy="1062152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Mobile System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Future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Track in excess of 1 million Furniture Assets for AISD Accounting Department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Complete Inventory Management of all AISD Assets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Web Central reservation of non AISD Community use of Facilities</a:t>
            </a:r>
          </a:p>
          <a:p>
            <a:pPr lvl="2">
              <a:defRPr/>
            </a:pPr>
            <a:r>
              <a:rPr lang="en-US" dirty="0" smtClean="0"/>
              <a:t>Inventory Control </a:t>
            </a:r>
          </a:p>
          <a:p>
            <a:pPr lvl="3">
              <a:defRPr/>
            </a:pPr>
            <a:r>
              <a:rPr lang="en-US" dirty="0" smtClean="0"/>
              <a:t>Inventory Management – arrival, disbursement and allocation</a:t>
            </a:r>
          </a:p>
          <a:p>
            <a:pPr lvl="3">
              <a:defRPr/>
            </a:pPr>
            <a:r>
              <a:rPr lang="en-US" dirty="0" smtClean="0"/>
              <a:t>2 PDA Users 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410200" cy="731838"/>
          </a:xfrm>
        </p:spPr>
        <p:txBody>
          <a:bodyPr/>
          <a:lstStyle/>
          <a:p>
            <a:r>
              <a:rPr lang="en-US" dirty="0" smtClean="0"/>
              <a:t>VMware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68 buildings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4 million SF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6,800 employees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8BD3F5"/>
                </a:solidFill>
              </a:rPr>
              <a:t>200 deliveries daily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79271"/>
            <a:ext cx="3886200" cy="44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con_deliv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799"/>
            <a:ext cx="914400" cy="1049867"/>
          </a:xfrm>
          <a:prstGeom prst="rect">
            <a:avLst/>
          </a:prstGeom>
        </p:spPr>
      </p:pic>
      <p:pic>
        <p:nvPicPr>
          <p:cNvPr id="7" name="Picture 2" descr="http://images-partners.google.com/images?q=tbn:MXAIuOQDO9jnE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33400"/>
            <a:ext cx="2070847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73183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VMware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Inbound /Outbound Mail system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Need</a:t>
            </a:r>
          </a:p>
          <a:p>
            <a:pPr lvl="2"/>
            <a:r>
              <a:rPr lang="en-US" dirty="0" smtClean="0"/>
              <a:t>Track letters and packages From carrier to recipient.</a:t>
            </a:r>
          </a:p>
          <a:p>
            <a:pPr lvl="2"/>
            <a:r>
              <a:rPr lang="en-US" dirty="0" smtClean="0"/>
              <a:t>Pick up packages from employees and route to carriers</a:t>
            </a:r>
          </a:p>
          <a:p>
            <a:pPr lvl="2"/>
            <a:r>
              <a:rPr lang="en-US" dirty="0" smtClean="0"/>
              <a:t>Record complete delivery cycle</a:t>
            </a:r>
          </a:p>
          <a:p>
            <a:pPr lvl="2"/>
            <a:r>
              <a:rPr lang="en-US" dirty="0" smtClean="0"/>
              <a:t>Capture Electronic Signatures</a:t>
            </a:r>
          </a:p>
          <a:p>
            <a:pPr lvl="2"/>
            <a:r>
              <a:rPr lang="en-US" dirty="0" smtClean="0"/>
              <a:t>Track packages through-out the delivery process.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Solution</a:t>
            </a:r>
          </a:p>
          <a:p>
            <a:pPr lvl="2"/>
            <a:r>
              <a:rPr lang="en-US" dirty="0" smtClean="0"/>
              <a:t>MicroView FM Delivery Manager Module</a:t>
            </a:r>
          </a:p>
          <a:p>
            <a:pPr lvl="2"/>
            <a:r>
              <a:rPr lang="en-US" dirty="0" smtClean="0"/>
              <a:t>4 Printers, 4 Bar Code Wedges, and 4 PDAs</a:t>
            </a:r>
          </a:p>
          <a:p>
            <a:pPr lvl="2"/>
            <a:r>
              <a:rPr lang="en-US" dirty="0" smtClean="0"/>
              <a:t>Maps showing routes</a:t>
            </a:r>
          </a:p>
          <a:p>
            <a:pPr lvl="2"/>
            <a:r>
              <a:rPr lang="en-US" dirty="0" smtClean="0"/>
              <a:t>Reports indicating deliver status 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Benefits</a:t>
            </a:r>
          </a:p>
          <a:p>
            <a:pPr lvl="2"/>
            <a:r>
              <a:rPr lang="en-US" dirty="0" smtClean="0"/>
              <a:t>Reduced lookup time</a:t>
            </a:r>
          </a:p>
          <a:p>
            <a:pPr lvl="2"/>
            <a:r>
              <a:rPr lang="en-US" dirty="0" smtClean="0"/>
              <a:t>Delivery status through-out the process</a:t>
            </a:r>
          </a:p>
          <a:p>
            <a:pPr lvl="2"/>
            <a:r>
              <a:rPr lang="en-US" dirty="0" smtClean="0"/>
              <a:t>Smart Route creation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114800"/>
            <a:ext cx="261518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con_deliv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799"/>
            <a:ext cx="914400" cy="1049867"/>
          </a:xfrm>
          <a:prstGeom prst="rect">
            <a:avLst/>
          </a:prstGeom>
        </p:spPr>
      </p:pic>
      <p:pic>
        <p:nvPicPr>
          <p:cNvPr id="8" name="Picture 2" descr="http://images-partners.google.com/images?q=tbn:MXAIuOQDO9jnE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33400"/>
            <a:ext cx="2070847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Major</a:t>
            </a:r>
            <a:r>
              <a:rPr lang="en-US" baseline="0" dirty="0" smtClean="0"/>
              <a:t> Telephonic in Romania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BD3F5"/>
                </a:solidFill>
              </a:rPr>
              <a:t>Telecommunication Sites (Customized)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30,000 Telecom Sites Across the Country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Operations and Maintenance - Force Management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Network Operations – Task Management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Technical Support Group – Task Management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pic>
        <p:nvPicPr>
          <p:cNvPr id="6" name="Picture 2" descr="http://www.topnews.in/files/tele-co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1793358" cy="243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Major</a:t>
            </a:r>
            <a:r>
              <a:rPr lang="en-US" baseline="0" dirty="0" smtClean="0"/>
              <a:t> Telephonic in Romania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BD3F5"/>
                </a:solidFill>
              </a:rPr>
              <a:t>Need</a:t>
            </a:r>
          </a:p>
          <a:p>
            <a:pPr lvl="1"/>
            <a:r>
              <a:rPr lang="en-US" dirty="0" smtClean="0"/>
              <a:t>Need for Operations Management of 30,000 Telecom Sites</a:t>
            </a:r>
          </a:p>
          <a:p>
            <a:pPr lvl="1"/>
            <a:r>
              <a:rPr lang="en-US" dirty="0" smtClean="0"/>
              <a:t>Force Management</a:t>
            </a:r>
          </a:p>
          <a:p>
            <a:pPr lvl="1"/>
            <a:r>
              <a:rPr lang="en-US" dirty="0" smtClean="0"/>
              <a:t>Task Management</a:t>
            </a:r>
          </a:p>
          <a:p>
            <a:pPr lvl="1"/>
            <a:r>
              <a:rPr lang="en-US" dirty="0" smtClean="0"/>
              <a:t>30,000 Customized Telecom Sites Across Romania</a:t>
            </a:r>
          </a:p>
          <a:p>
            <a:pPr lvl="1"/>
            <a:r>
              <a:rPr lang="en-US" dirty="0" smtClean="0"/>
              <a:t>Provided Operations and Maintenance for Telecom</a:t>
            </a:r>
          </a:p>
          <a:p>
            <a:pPr lvl="1"/>
            <a:r>
              <a:rPr lang="en-US" dirty="0" smtClean="0"/>
              <a:t>Task and Force Management for Network Operations</a:t>
            </a:r>
          </a:p>
          <a:p>
            <a:r>
              <a:rPr lang="en-US" b="1" dirty="0" smtClean="0">
                <a:solidFill>
                  <a:srgbClr val="8BD3F5"/>
                </a:solidFill>
              </a:rPr>
              <a:t>Solution</a:t>
            </a:r>
          </a:p>
          <a:p>
            <a:pPr lvl="1"/>
            <a:r>
              <a:rPr lang="en-US" dirty="0" smtClean="0"/>
              <a:t>Microview FM (customized)</a:t>
            </a:r>
          </a:p>
          <a:p>
            <a:pPr lvl="1"/>
            <a:r>
              <a:rPr lang="en-US" dirty="0" smtClean="0"/>
              <a:t>New form creation to accommodate the Maintenance requirements for Telecom Sites.</a:t>
            </a:r>
          </a:p>
          <a:p>
            <a:r>
              <a:rPr lang="en-US" b="1" dirty="0" smtClean="0">
                <a:solidFill>
                  <a:srgbClr val="8BD3F5"/>
                </a:solidFill>
              </a:rPr>
              <a:t>Benefits</a:t>
            </a:r>
          </a:p>
          <a:p>
            <a:pPr lvl="1"/>
            <a:r>
              <a:rPr lang="en-US" dirty="0" smtClean="0"/>
              <a:t>More Efficient Force and Task Management</a:t>
            </a:r>
          </a:p>
          <a:p>
            <a:pPr lvl="1"/>
            <a:r>
              <a:rPr lang="en-US" dirty="0" smtClean="0"/>
              <a:t>Reporting is No Longer Static</a:t>
            </a:r>
          </a:p>
          <a:p>
            <a:pPr lvl="1"/>
            <a:r>
              <a:rPr lang="en-US" dirty="0" smtClean="0"/>
              <a:t>Increased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pic>
        <p:nvPicPr>
          <p:cNvPr id="6" name="Picture 2" descr="http://www.topnews.in/files/tele-co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86200"/>
            <a:ext cx="1793358" cy="243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 State Transportation Entity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8BD3F5"/>
                </a:solidFill>
              </a:rPr>
              <a:t>Asset management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1,270 Buildings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2.5 Million SF</a:t>
            </a:r>
          </a:p>
          <a:p>
            <a:r>
              <a:rPr lang="en-US" dirty="0" smtClean="0">
                <a:solidFill>
                  <a:srgbClr val="8BD3F5"/>
                </a:solidFill>
              </a:rPr>
              <a:t>Asset Count = 41,000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4417979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/ MicroView History</a:t>
            </a:r>
            <a:br>
              <a:rPr lang="en-US" dirty="0" smtClean="0"/>
            </a:br>
            <a:r>
              <a:rPr lang="en-US" sz="2000" dirty="0" smtClean="0">
                <a:solidFill>
                  <a:srgbClr val="8BD3F5"/>
                </a:solidFill>
              </a:rPr>
              <a:t>Over a Decade of Mobility</a:t>
            </a:r>
            <a:endParaRPr lang="en-US" sz="2000" dirty="0">
              <a:solidFill>
                <a:srgbClr val="8BD3F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28600" y="3657600"/>
            <a:ext cx="8686800" cy="0"/>
          </a:xfrm>
          <a:prstGeom prst="line">
            <a:avLst/>
          </a:prstGeom>
          <a:noFill/>
          <a:ln w="254000">
            <a:solidFill>
              <a:schemeClr val="bg2">
                <a:lumMod val="25000"/>
              </a:schemeClr>
            </a:solidFill>
            <a:round/>
            <a:headEnd type="none" w="med" len="med"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5450" y="3886200"/>
            <a:ext cx="6014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June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1999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86201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June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2004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1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Oct.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1999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28800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Dec.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2000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219201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June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2000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32050" y="5715000"/>
            <a:ext cx="49593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25500"/>
            <a:r>
              <a:rPr lang="en-US" sz="1400" dirty="0" smtClean="0">
                <a:solidFill>
                  <a:srgbClr val="FFCF06"/>
                </a:solidFill>
              </a:rPr>
              <a:t>V 2.0 - Space Module data collection forms / Oracle support</a:t>
            </a:r>
            <a:endParaRPr lang="en-US" sz="1400" dirty="0">
              <a:solidFill>
                <a:srgbClr val="FFCF06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514600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Feb.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2002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43000" y="6400800"/>
            <a:ext cx="647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/>
            <a:r>
              <a:rPr lang="en-US" sz="1400" dirty="0" smtClean="0">
                <a:solidFill>
                  <a:srgbClr val="FFCF06"/>
                </a:solidFill>
              </a:rPr>
              <a:t>V 1.1 - Initial release of Palm/FM contains only the F&amp;E module.</a:t>
            </a:r>
            <a:endParaRPr lang="en-US" sz="1400" dirty="0">
              <a:solidFill>
                <a:srgbClr val="FFCF06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72001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Dec.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2005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00600" y="4495800"/>
            <a:ext cx="3124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25500"/>
            <a:r>
              <a:rPr lang="en-US" sz="1400" dirty="0" smtClean="0">
                <a:solidFill>
                  <a:srgbClr val="FFCF06"/>
                </a:solidFill>
              </a:rPr>
              <a:t>V 2.65 - Condition Assessment Activity</a:t>
            </a:r>
            <a:endParaRPr lang="en-US" sz="1400" dirty="0">
              <a:solidFill>
                <a:srgbClr val="FFCF06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828800" y="6096000"/>
            <a:ext cx="67103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n-US" sz="1400" dirty="0" smtClean="0">
                <a:solidFill>
                  <a:srgbClr val="FFCF06"/>
                </a:solidFill>
              </a:rPr>
              <a:t>V 1.3 - Building Operations Module / name change to Microview FM</a:t>
            </a:r>
            <a:endParaRPr lang="en-US" sz="1400" dirty="0">
              <a:solidFill>
                <a:srgbClr val="FFCF06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200401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May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2003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581400" y="5105400"/>
            <a:ext cx="4521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5500"/>
            <a:r>
              <a:rPr lang="en-US" sz="1400" dirty="0" smtClean="0">
                <a:solidFill>
                  <a:srgbClr val="FFCF06"/>
                </a:solidFill>
              </a:rPr>
              <a:t>V 2.5 - Asset Receiving Module / Palm OS® 4.0 </a:t>
            </a:r>
            <a:endParaRPr lang="en-US" sz="1400" dirty="0">
              <a:solidFill>
                <a:srgbClr val="FFCF06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114800" y="480060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/>
            <a:r>
              <a:rPr lang="en-US" sz="1400" dirty="0" smtClean="0">
                <a:solidFill>
                  <a:srgbClr val="FFCF06"/>
                </a:solidFill>
              </a:rPr>
              <a:t>V 2.6 - Inspection and Survey forms / Parts Management</a:t>
            </a:r>
            <a:endParaRPr lang="en-US" sz="1400" dirty="0">
              <a:solidFill>
                <a:srgbClr val="FFCF06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38200" y="182880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25500"/>
            <a:r>
              <a:rPr lang="en-US" sz="1400" dirty="0" smtClean="0">
                <a:solidFill>
                  <a:srgbClr val="8BD3F5"/>
                </a:solidFill>
              </a:rPr>
              <a:t>V 3.2 released / automation and patches</a:t>
            </a:r>
            <a:endParaRPr lang="en-US" sz="1400" dirty="0">
              <a:solidFill>
                <a:srgbClr val="8BD3F5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62395" y="3886200"/>
            <a:ext cx="6085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Sept.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2006</a:t>
            </a: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38" name="Picture 37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308" y="3401875"/>
            <a:ext cx="466713" cy="484325"/>
          </a:xfrm>
          <a:prstGeom prst="rect">
            <a:avLst/>
          </a:prstGeom>
        </p:spPr>
      </p:pic>
      <p:pic>
        <p:nvPicPr>
          <p:cNvPr id="39" name="Picture 38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5978" y="3401875"/>
            <a:ext cx="466713" cy="484325"/>
          </a:xfrm>
          <a:prstGeom prst="rect">
            <a:avLst/>
          </a:prstGeom>
        </p:spPr>
      </p:pic>
      <p:pic>
        <p:nvPicPr>
          <p:cNvPr id="40" name="Picture 39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1778" y="3401875"/>
            <a:ext cx="466713" cy="484325"/>
          </a:xfrm>
          <a:prstGeom prst="rect">
            <a:avLst/>
          </a:prstGeom>
        </p:spPr>
      </p:pic>
      <p:pic>
        <p:nvPicPr>
          <p:cNvPr id="41" name="Picture 40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578" y="3401875"/>
            <a:ext cx="466713" cy="484325"/>
          </a:xfrm>
          <a:prstGeom prst="rect">
            <a:avLst/>
          </a:prstGeom>
        </p:spPr>
      </p:pic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867401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Aug.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2009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477001" y="3886200"/>
            <a:ext cx="6014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Oct.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2009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7162800" y="3886200"/>
            <a:ext cx="6014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June</a:t>
            </a:r>
          </a:p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2010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856752" y="3886200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25500"/>
            <a:r>
              <a:rPr lang="es-ES_tradnl" sz="1600" dirty="0" smtClean="0">
                <a:solidFill>
                  <a:schemeClr val="bg1"/>
                </a:solidFill>
              </a:rPr>
              <a:t>2010</a:t>
            </a: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35" name="Picture 34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7178" y="3401875"/>
            <a:ext cx="466713" cy="484325"/>
          </a:xfrm>
          <a:prstGeom prst="rect">
            <a:avLst/>
          </a:prstGeom>
        </p:spPr>
      </p:pic>
      <p:pic>
        <p:nvPicPr>
          <p:cNvPr id="36" name="Picture 35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6778" y="3401875"/>
            <a:ext cx="466713" cy="484325"/>
          </a:xfrm>
          <a:prstGeom prst="rect">
            <a:avLst/>
          </a:prstGeom>
        </p:spPr>
      </p:pic>
      <p:pic>
        <p:nvPicPr>
          <p:cNvPr id="42" name="Picture 41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6708" y="3401875"/>
            <a:ext cx="466713" cy="484325"/>
          </a:xfrm>
          <a:prstGeom prst="rect">
            <a:avLst/>
          </a:prstGeom>
        </p:spPr>
      </p:pic>
      <p:pic>
        <p:nvPicPr>
          <p:cNvPr id="43" name="Picture 42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8378" y="3401875"/>
            <a:ext cx="466713" cy="484325"/>
          </a:xfrm>
          <a:prstGeom prst="rect">
            <a:avLst/>
          </a:prstGeom>
        </p:spPr>
      </p:pic>
      <p:pic>
        <p:nvPicPr>
          <p:cNvPr id="44" name="Picture 43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4178" y="3401875"/>
            <a:ext cx="466713" cy="484325"/>
          </a:xfrm>
          <a:prstGeom prst="rect">
            <a:avLst/>
          </a:prstGeom>
        </p:spPr>
      </p:pic>
      <p:pic>
        <p:nvPicPr>
          <p:cNvPr id="45" name="Picture 44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08" y="3401875"/>
            <a:ext cx="466713" cy="484325"/>
          </a:xfrm>
          <a:prstGeom prst="rect">
            <a:avLst/>
          </a:prstGeom>
        </p:spPr>
      </p:pic>
      <p:pic>
        <p:nvPicPr>
          <p:cNvPr id="46" name="Picture 45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8" y="3401875"/>
            <a:ext cx="466713" cy="484325"/>
          </a:xfrm>
          <a:prstGeom prst="rect">
            <a:avLst/>
          </a:prstGeom>
        </p:spPr>
      </p:pic>
      <p:pic>
        <p:nvPicPr>
          <p:cNvPr id="47" name="Picture 46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8908" y="3401875"/>
            <a:ext cx="466713" cy="484325"/>
          </a:xfrm>
          <a:prstGeom prst="rect">
            <a:avLst/>
          </a:prstGeom>
        </p:spPr>
      </p:pic>
      <p:pic>
        <p:nvPicPr>
          <p:cNvPr id="48" name="Picture 47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508" y="3401875"/>
            <a:ext cx="466713" cy="484325"/>
          </a:xfrm>
          <a:prstGeom prst="rect">
            <a:avLst/>
          </a:prstGeom>
        </p:spPr>
      </p:pic>
      <p:cxnSp>
        <p:nvCxnSpPr>
          <p:cNvPr id="50" name="Shape 49"/>
          <p:cNvCxnSpPr>
            <a:stCxn id="8" idx="2"/>
            <a:endCxn id="18" idx="1"/>
          </p:cNvCxnSpPr>
          <p:nvPr/>
        </p:nvCxnSpPr>
        <p:spPr>
          <a:xfrm rot="16200000" flipH="1">
            <a:off x="-322720" y="5088969"/>
            <a:ext cx="2083714" cy="84772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2" idx="2"/>
            <a:endCxn id="21" idx="1"/>
          </p:cNvCxnSpPr>
          <p:nvPr/>
        </p:nvCxnSpPr>
        <p:spPr>
          <a:xfrm rot="16200000" flipH="1">
            <a:off x="480105" y="4901194"/>
            <a:ext cx="1778914" cy="918475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Elbow Connector 51"/>
          <p:cNvCxnSpPr>
            <a:stCxn id="15" idx="2"/>
            <a:endCxn id="16" idx="1"/>
          </p:cNvCxnSpPr>
          <p:nvPr/>
        </p:nvCxnSpPr>
        <p:spPr>
          <a:xfrm rot="16200000" flipH="1">
            <a:off x="1277030" y="4713869"/>
            <a:ext cx="1397914" cy="912125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3124200" y="5410200"/>
            <a:ext cx="49593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25500"/>
            <a:r>
              <a:rPr lang="en-US" sz="1400" dirty="0" smtClean="0">
                <a:solidFill>
                  <a:srgbClr val="FFCF06"/>
                </a:solidFill>
              </a:rPr>
              <a:t>V 2.05 - MSSQL support</a:t>
            </a:r>
            <a:endParaRPr lang="en-US" sz="1400" dirty="0">
              <a:solidFill>
                <a:srgbClr val="FFCF06"/>
              </a:solidFill>
            </a:endParaRPr>
          </a:p>
        </p:txBody>
      </p:sp>
      <p:cxnSp>
        <p:nvCxnSpPr>
          <p:cNvPr id="60" name="Elbow Connector 51"/>
          <p:cNvCxnSpPr>
            <a:stCxn id="13" idx="2"/>
            <a:endCxn id="59" idx="1"/>
          </p:cNvCxnSpPr>
          <p:nvPr/>
        </p:nvCxnSpPr>
        <p:spPr>
          <a:xfrm rot="16200000" flipH="1">
            <a:off x="2080305" y="4520194"/>
            <a:ext cx="1093114" cy="99467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Elbow Connector 51"/>
          <p:cNvCxnSpPr>
            <a:stCxn id="17" idx="2"/>
            <a:endCxn id="23" idx="1"/>
          </p:cNvCxnSpPr>
          <p:nvPr/>
        </p:nvCxnSpPr>
        <p:spPr>
          <a:xfrm rot="16200000" flipH="1">
            <a:off x="2804205" y="4482094"/>
            <a:ext cx="788314" cy="76607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Elbow Connector 51"/>
          <p:cNvCxnSpPr>
            <a:stCxn id="22" idx="2"/>
            <a:endCxn id="25" idx="1"/>
          </p:cNvCxnSpPr>
          <p:nvPr/>
        </p:nvCxnSpPr>
        <p:spPr>
          <a:xfrm rot="16200000" flipH="1">
            <a:off x="3566205" y="4405894"/>
            <a:ext cx="483514" cy="613675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Elbow Connector 51"/>
          <p:cNvCxnSpPr>
            <a:stCxn id="9" idx="2"/>
            <a:endCxn id="20" idx="1"/>
          </p:cNvCxnSpPr>
          <p:nvPr/>
        </p:nvCxnSpPr>
        <p:spPr>
          <a:xfrm rot="16200000" flipH="1">
            <a:off x="4404405" y="4253494"/>
            <a:ext cx="178714" cy="613675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0" y="2438400"/>
            <a:ext cx="4495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25500"/>
            <a:r>
              <a:rPr lang="en-US" sz="1400" dirty="0" smtClean="0">
                <a:solidFill>
                  <a:srgbClr val="FFCF06"/>
                </a:solidFill>
              </a:rPr>
              <a:t>V 3.1 - Windows Mobile 5</a:t>
            </a:r>
            <a:endParaRPr lang="en-US" sz="1400" dirty="0">
              <a:solidFill>
                <a:srgbClr val="FFCF06"/>
              </a:solidFill>
            </a:endParaRP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auto">
          <a:xfrm>
            <a:off x="304800" y="2667000"/>
            <a:ext cx="3733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25500"/>
            <a:r>
              <a:rPr lang="en-US" sz="1400" dirty="0" smtClean="0">
                <a:solidFill>
                  <a:srgbClr val="FFCF06"/>
                </a:solidFill>
              </a:rPr>
              <a:t>V 3.0 - Support for Pocket PC / </a:t>
            </a:r>
          </a:p>
          <a:p>
            <a:pPr algn="r" defTabSz="825500"/>
            <a:r>
              <a:rPr lang="en-US" sz="1400" dirty="0" smtClean="0">
                <a:solidFill>
                  <a:srgbClr val="FFCF06"/>
                </a:solidFill>
              </a:rPr>
              <a:t>new SyncServer engine / </a:t>
            </a:r>
          </a:p>
          <a:p>
            <a:pPr algn="r" defTabSz="825500"/>
            <a:r>
              <a:rPr lang="en-US" sz="1400" dirty="0" smtClean="0">
                <a:solidFill>
                  <a:srgbClr val="FFCF06"/>
                </a:solidFill>
              </a:rPr>
              <a:t>Multi-language support</a:t>
            </a:r>
          </a:p>
          <a:p>
            <a:pPr defTabSz="825500"/>
            <a:r>
              <a:rPr lang="en-US" sz="1400" dirty="0" smtClean="0">
                <a:solidFill>
                  <a:srgbClr val="FFCF06"/>
                </a:solidFill>
              </a:rPr>
              <a:t> </a:t>
            </a:r>
            <a:endParaRPr lang="en-US" sz="1400" dirty="0">
              <a:solidFill>
                <a:srgbClr val="FFCF06"/>
              </a:solidFill>
            </a:endParaRPr>
          </a:p>
        </p:txBody>
      </p:sp>
      <p:sp>
        <p:nvSpPr>
          <p:cNvPr id="78" name="Text Box 24"/>
          <p:cNvSpPr txBox="1">
            <a:spLocks noChangeArrowheads="1"/>
          </p:cNvSpPr>
          <p:nvPr/>
        </p:nvSpPr>
        <p:spPr bwMode="auto">
          <a:xfrm>
            <a:off x="1066800" y="2133600"/>
            <a:ext cx="3886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25500"/>
            <a:r>
              <a:rPr lang="en-US" sz="1400" b="1" dirty="0" smtClean="0">
                <a:solidFill>
                  <a:srgbClr val="8BD3F5"/>
                </a:solidFill>
              </a:rPr>
              <a:t>RSC purchases exclusive rights to Microview</a:t>
            </a:r>
            <a:endParaRPr lang="en-US" sz="1400" b="1" dirty="0">
              <a:solidFill>
                <a:srgbClr val="8BD3F5"/>
              </a:solidFill>
            </a:endParaRP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2057400" y="1219200"/>
            <a:ext cx="4953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25500"/>
            <a:r>
              <a:rPr lang="en-US" sz="1400" dirty="0" smtClean="0">
                <a:solidFill>
                  <a:srgbClr val="8BD3F5"/>
                </a:solidFill>
              </a:rPr>
              <a:t>iPhone and Android support to be released late 2010</a:t>
            </a:r>
            <a:endParaRPr lang="en-US" sz="1400" dirty="0">
              <a:solidFill>
                <a:srgbClr val="8BD3F5"/>
              </a:solidFill>
            </a:endParaRPr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auto">
          <a:xfrm>
            <a:off x="2286000" y="1524000"/>
            <a:ext cx="4191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25500"/>
            <a:r>
              <a:rPr lang="en-US" sz="1400" dirty="0" smtClean="0">
                <a:solidFill>
                  <a:srgbClr val="8BD3F5"/>
                </a:solidFill>
              </a:rPr>
              <a:t>Web Central Version / BlackBerry released</a:t>
            </a:r>
            <a:endParaRPr lang="en-US" sz="1400" dirty="0">
              <a:solidFill>
                <a:srgbClr val="8BD3F5"/>
              </a:solidFill>
            </a:endParaRPr>
          </a:p>
        </p:txBody>
      </p:sp>
      <p:cxnSp>
        <p:nvCxnSpPr>
          <p:cNvPr id="83" name="Elbow Connector 82"/>
          <p:cNvCxnSpPr>
            <a:stCxn id="41" idx="0"/>
            <a:endCxn id="77" idx="3"/>
          </p:cNvCxnSpPr>
          <p:nvPr/>
        </p:nvCxnSpPr>
        <p:spPr>
          <a:xfrm rot="16200000" flipV="1">
            <a:off x="4370858" y="2811797"/>
            <a:ext cx="257821" cy="922335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Elbow Connector 51"/>
          <p:cNvCxnSpPr>
            <a:stCxn id="76" idx="3"/>
            <a:endCxn id="35" idx="0"/>
          </p:cNvCxnSpPr>
          <p:nvPr/>
        </p:nvCxnSpPr>
        <p:spPr>
          <a:xfrm>
            <a:off x="4495800" y="2592289"/>
            <a:ext cx="1074735" cy="80958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Elbow Connector 51"/>
          <p:cNvCxnSpPr>
            <a:stCxn id="78" idx="3"/>
            <a:endCxn id="36" idx="0"/>
          </p:cNvCxnSpPr>
          <p:nvPr/>
        </p:nvCxnSpPr>
        <p:spPr>
          <a:xfrm>
            <a:off x="4953000" y="2287489"/>
            <a:ext cx="1227135" cy="111438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Elbow Connector 51"/>
          <p:cNvCxnSpPr>
            <a:stCxn id="26" idx="3"/>
            <a:endCxn id="42" idx="0"/>
          </p:cNvCxnSpPr>
          <p:nvPr/>
        </p:nvCxnSpPr>
        <p:spPr>
          <a:xfrm>
            <a:off x="5867400" y="1982689"/>
            <a:ext cx="982665" cy="141918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Elbow Connector 51"/>
          <p:cNvCxnSpPr>
            <a:stCxn id="80" idx="3"/>
            <a:endCxn id="43" idx="0"/>
          </p:cNvCxnSpPr>
          <p:nvPr/>
        </p:nvCxnSpPr>
        <p:spPr>
          <a:xfrm>
            <a:off x="6477000" y="1677889"/>
            <a:ext cx="1074735" cy="172398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Elbow Connector 51"/>
          <p:cNvCxnSpPr>
            <a:stCxn id="79" idx="3"/>
            <a:endCxn id="44" idx="0"/>
          </p:cNvCxnSpPr>
          <p:nvPr/>
        </p:nvCxnSpPr>
        <p:spPr>
          <a:xfrm>
            <a:off x="7010400" y="1373089"/>
            <a:ext cx="1227135" cy="202878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31" grpId="0"/>
      <p:bldP spid="32" grpId="0"/>
      <p:bldP spid="33" grpId="0"/>
      <p:bldP spid="33" grpId="1"/>
      <p:bldP spid="34" grpId="0"/>
      <p:bldP spid="34" grpId="1"/>
      <p:bldP spid="59" grpId="0"/>
      <p:bldP spid="76" grpId="0"/>
      <p:bldP spid="77" grpId="0"/>
      <p:bldP spid="78" grpId="0"/>
      <p:bldP spid="79" grpId="0"/>
      <p:bldP spid="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562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 State Transportation Entity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8BD3F5"/>
                </a:solidFill>
              </a:rPr>
              <a:t>Need</a:t>
            </a:r>
          </a:p>
          <a:p>
            <a:pPr lvl="1"/>
            <a:r>
              <a:rPr lang="en-US" dirty="0" smtClean="0"/>
              <a:t>Ability to Manage 41,000 Assets</a:t>
            </a:r>
          </a:p>
          <a:p>
            <a:pPr lvl="1"/>
            <a:r>
              <a:rPr lang="en-US" dirty="0" smtClean="0"/>
              <a:t>Catalog Assets for 1,270 Buildings over 2.5 Million SF</a:t>
            </a:r>
          </a:p>
          <a:p>
            <a:pPr lvl="1"/>
            <a:r>
              <a:rPr lang="en-US" dirty="0" smtClean="0"/>
              <a:t>Integrated Technical Support Group for Task</a:t>
            </a:r>
          </a:p>
          <a:p>
            <a:pPr lvl="1">
              <a:buNone/>
            </a:pPr>
            <a:r>
              <a:rPr lang="en-US" dirty="0" smtClean="0"/>
              <a:t>    Management</a:t>
            </a:r>
          </a:p>
          <a:p>
            <a:pPr lvl="1"/>
            <a:r>
              <a:rPr lang="en-US" dirty="0" smtClean="0"/>
              <a:t>Provided Data Transfer from Previous System</a:t>
            </a:r>
          </a:p>
          <a:p>
            <a:pPr lvl="1"/>
            <a:r>
              <a:rPr lang="en-US" dirty="0" smtClean="0"/>
              <a:t>Set Up Process for Asset Management</a:t>
            </a:r>
          </a:p>
          <a:p>
            <a:r>
              <a:rPr lang="en-US" b="1" dirty="0" smtClean="0">
                <a:solidFill>
                  <a:srgbClr val="8BD3F5"/>
                </a:solidFill>
              </a:rPr>
              <a:t>Solution</a:t>
            </a:r>
          </a:p>
          <a:p>
            <a:pPr lvl="1"/>
            <a:r>
              <a:rPr lang="en-US" dirty="0" smtClean="0"/>
              <a:t>Microview FM</a:t>
            </a:r>
          </a:p>
          <a:p>
            <a:pPr lvl="1"/>
            <a:r>
              <a:rPr lang="en-US" dirty="0" smtClean="0"/>
              <a:t>Asset Management – Furniture and Equipment</a:t>
            </a:r>
          </a:p>
          <a:p>
            <a:pPr lvl="1"/>
            <a:r>
              <a:rPr lang="en-US" dirty="0" smtClean="0"/>
              <a:t>3 PDAs</a:t>
            </a:r>
          </a:p>
          <a:p>
            <a:r>
              <a:rPr lang="en-US" b="1" dirty="0" smtClean="0">
                <a:solidFill>
                  <a:srgbClr val="8BD3F5"/>
                </a:solidFill>
              </a:rPr>
              <a:t>Benefits</a:t>
            </a:r>
          </a:p>
          <a:p>
            <a:pPr lvl="1"/>
            <a:r>
              <a:rPr lang="en-US" dirty="0" smtClean="0"/>
              <a:t>Improved Ability to Effectively Manage Assets</a:t>
            </a:r>
          </a:p>
          <a:p>
            <a:pPr lvl="1"/>
            <a:r>
              <a:rPr lang="en-US" dirty="0" smtClean="0"/>
              <a:t>Increased Productivity</a:t>
            </a:r>
          </a:p>
          <a:p>
            <a:pPr lvl="1"/>
            <a:r>
              <a:rPr lang="en-US" dirty="0" smtClean="0"/>
              <a:t>Reduced Overhead Expense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icon_microview-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028007" cy="1066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58319" y="3089565"/>
            <a:ext cx="1252281" cy="1001825"/>
            <a:chOff x="4171081" y="2629"/>
            <a:chExt cx="1252281" cy="1001825"/>
          </a:xfrm>
        </p:grpSpPr>
        <p:sp>
          <p:nvSpPr>
            <p:cNvPr id="10" name="Rounded Rectangle 9"/>
            <p:cNvSpPr/>
            <p:nvPr/>
          </p:nvSpPr>
          <p:spPr>
            <a:xfrm>
              <a:off x="4171081" y="2629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200423" y="31971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Furniture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58319" y="4121730"/>
            <a:ext cx="1252281" cy="1001825"/>
            <a:chOff x="1286846" y="660937"/>
            <a:chExt cx="1252281" cy="1001825"/>
          </a:xfrm>
        </p:grpSpPr>
        <p:sp>
          <p:nvSpPr>
            <p:cNvPr id="13" name="Rounded Rectangle 12"/>
            <p:cNvSpPr/>
            <p:nvPr/>
          </p:nvSpPr>
          <p:spPr>
            <a:xfrm>
              <a:off x="1286846" y="660937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316188" y="690279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Equipment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ac-pa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800600"/>
            <a:ext cx="2362200" cy="177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Oklahoma State </a:t>
            </a:r>
            <a:br>
              <a:rPr lang="en-US" dirty="0" smtClean="0"/>
            </a:b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400 buildings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8BD3F5"/>
                </a:solidFill>
              </a:rPr>
              <a:t>5 million SF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BD3F5"/>
                </a:solidFill>
              </a:rPr>
              <a:t>HVAC / Electrical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360140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con_electric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228601"/>
            <a:ext cx="1181100" cy="838200"/>
          </a:xfrm>
          <a:prstGeom prst="rect">
            <a:avLst/>
          </a:prstGeom>
        </p:spPr>
      </p:pic>
      <p:pic>
        <p:nvPicPr>
          <p:cNvPr id="7" name="Picture 2" descr="http://images-partners.google.com/images?q=tbn:VW-ZnoJwROULZM: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28600"/>
            <a:ext cx="1343025" cy="876300"/>
          </a:xfrm>
          <a:prstGeom prst="rect">
            <a:avLst/>
          </a:prstGeom>
          <a:noFill/>
        </p:spPr>
      </p:pic>
      <p:pic>
        <p:nvPicPr>
          <p:cNvPr id="8" name="Picture 7" descr="hvac-dw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429000"/>
            <a:ext cx="236220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Oklahoma State </a:t>
            </a:r>
            <a:br>
              <a:rPr lang="en-US" dirty="0" smtClean="0"/>
            </a:b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icon_electr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228601"/>
            <a:ext cx="1181100" cy="838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086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Need</a:t>
            </a:r>
          </a:p>
          <a:p>
            <a:pPr lvl="2"/>
            <a:r>
              <a:rPr lang="en-US" dirty="0" smtClean="0"/>
              <a:t>Track HVAC System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Solution</a:t>
            </a:r>
          </a:p>
          <a:p>
            <a:pPr lvl="2"/>
            <a:r>
              <a:rPr lang="en-US" dirty="0" smtClean="0"/>
              <a:t>MicroView HVAC/Electrical Module</a:t>
            </a:r>
          </a:p>
          <a:p>
            <a:pPr lvl="2"/>
            <a:r>
              <a:rPr lang="en-US" dirty="0" smtClean="0"/>
              <a:t>Maintain and retrieve heat load data </a:t>
            </a:r>
          </a:p>
          <a:p>
            <a:pPr lvl="2"/>
            <a:r>
              <a:rPr lang="en-US" dirty="0" smtClean="0"/>
              <a:t>Maps showing layout</a:t>
            </a:r>
          </a:p>
          <a:p>
            <a:pPr lvl="2"/>
            <a:r>
              <a:rPr lang="en-US" dirty="0" smtClean="0"/>
              <a:t>Reports indicating HVAC cooling zones requirements </a:t>
            </a:r>
          </a:p>
          <a:p>
            <a:pPr lvl="1"/>
            <a:r>
              <a:rPr lang="en-US" b="1" dirty="0" smtClean="0">
                <a:solidFill>
                  <a:srgbClr val="8BD3F5"/>
                </a:solidFill>
              </a:rPr>
              <a:t>Benefits</a:t>
            </a:r>
          </a:p>
          <a:p>
            <a:pPr lvl="2"/>
            <a:r>
              <a:rPr lang="en-US" dirty="0" smtClean="0"/>
              <a:t>Reduced routine maintenance lookup time</a:t>
            </a:r>
          </a:p>
          <a:p>
            <a:pPr lvl="2"/>
            <a:r>
              <a:rPr lang="en-US" dirty="0" smtClean="0"/>
              <a:t>Satisfy Indoor Air Quality (IAQ) requirements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15200" y="2209800"/>
            <a:ext cx="1252281" cy="1001825"/>
            <a:chOff x="3241" y="3326371"/>
            <a:chExt cx="1252281" cy="1001825"/>
          </a:xfrm>
        </p:grpSpPr>
        <p:sp>
          <p:nvSpPr>
            <p:cNvPr id="11" name="Rounded Rectangle 10"/>
            <p:cNvSpPr/>
            <p:nvPr/>
          </p:nvSpPr>
          <p:spPr>
            <a:xfrm>
              <a:off x="3241" y="3326371"/>
              <a:ext cx="1252281" cy="1001825"/>
            </a:xfrm>
            <a:prstGeom prst="roundRect">
              <a:avLst>
                <a:gd name="adj" fmla="val 10000"/>
              </a:avLst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2583" y="3355713"/>
              <a:ext cx="1193597" cy="943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CF06"/>
                  </a:solidFill>
                </a:rPr>
                <a:t>HVAC/ Electrical</a:t>
              </a:r>
              <a:endParaRPr lang="en-US" sz="1800" b="1" kern="1200" dirty="0">
                <a:solidFill>
                  <a:srgbClr val="FFCF06"/>
                </a:solidFill>
              </a:endParaRPr>
            </a:p>
          </p:txBody>
        </p:sp>
      </p:grpSp>
      <p:pic>
        <p:nvPicPr>
          <p:cNvPr id="13" name="Picture 2" descr="http://images-partners.google.com/images?q=tbn:VW-ZnoJwROULZ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"/>
            <a:ext cx="13430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458200" cy="12954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 &amp; Thank You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200400"/>
            <a:ext cx="381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F06"/>
                </a:solidFill>
              </a:rPr>
              <a:t>MicroViewFM.com</a:t>
            </a:r>
            <a:endParaRPr lang="en-US" sz="3600" b="1" dirty="0">
              <a:solidFill>
                <a:srgbClr val="FFCF06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4419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Background / MicroView Products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19400" y="1828800"/>
            <a:ext cx="5867400" cy="47244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8BD3F5"/>
                </a:solidFill>
              </a:rPr>
              <a:t>MICROVIEW</a:t>
            </a:r>
            <a:r>
              <a:rPr lang="en-US" dirty="0" smtClean="0">
                <a:solidFill>
                  <a:srgbClr val="8BD3F5"/>
                </a:solidFill>
              </a:rPr>
              <a:t> </a:t>
            </a:r>
            <a:r>
              <a:rPr lang="en-US" i="1" dirty="0" smtClean="0">
                <a:solidFill>
                  <a:srgbClr val="8BD3F5"/>
                </a:solidFill>
              </a:rPr>
              <a:t>FM</a:t>
            </a:r>
          </a:p>
          <a:p>
            <a:pPr marL="0" lvl="0">
              <a:spcBef>
                <a:spcPts val="0"/>
              </a:spcBef>
              <a:buNone/>
            </a:pPr>
            <a:r>
              <a:rPr lang="en-US" dirty="0" smtClean="0"/>
              <a:t>A fully integrated PDA/Mobile device software solution, space, assets, maintenance, inspections.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b="1" dirty="0" smtClean="0">
                <a:solidFill>
                  <a:srgbClr val="8BD3F5"/>
                </a:solidFill>
              </a:rPr>
              <a:t>MICROVIEW</a:t>
            </a:r>
            <a:r>
              <a:rPr lang="en-US" dirty="0" smtClean="0">
                <a:solidFill>
                  <a:srgbClr val="8BD3F5"/>
                </a:solidFill>
              </a:rPr>
              <a:t> </a:t>
            </a:r>
            <a:r>
              <a:rPr lang="en-US" i="1" dirty="0" smtClean="0">
                <a:solidFill>
                  <a:srgbClr val="8BD3F5"/>
                </a:solidFill>
              </a:rPr>
              <a:t>PARKING MANAGER</a:t>
            </a:r>
          </a:p>
          <a:p>
            <a:pPr>
              <a:buNone/>
            </a:pPr>
            <a:r>
              <a:rPr lang="en-US" dirty="0" smtClean="0"/>
              <a:t>Provides complete parking management including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assigned parking stalls, ticketing, and reservations.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8BD3F5"/>
                </a:solidFill>
              </a:rPr>
              <a:t>MICROVIEW</a:t>
            </a:r>
            <a:r>
              <a:rPr lang="en-US" dirty="0" smtClean="0">
                <a:solidFill>
                  <a:srgbClr val="8BD3F5"/>
                </a:solidFill>
              </a:rPr>
              <a:t> </a:t>
            </a:r>
            <a:r>
              <a:rPr lang="en-US" i="1" dirty="0" smtClean="0">
                <a:solidFill>
                  <a:srgbClr val="8BD3F5"/>
                </a:solidFill>
              </a:rPr>
              <a:t>DELIVERY MANAGER</a:t>
            </a:r>
          </a:p>
          <a:p>
            <a:pPr lvl="0">
              <a:buNone/>
            </a:pPr>
            <a:r>
              <a:rPr lang="en-US" dirty="0" smtClean="0"/>
              <a:t>Tracks internal packages from the dock to the</a:t>
            </a:r>
          </a:p>
          <a:p>
            <a:pPr lvl="0">
              <a:buNone/>
            </a:pPr>
            <a:r>
              <a:rPr lang="en-US" dirty="0" smtClean="0"/>
              <a:t>desk and vise versa.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8BD3F5"/>
                </a:solidFill>
              </a:rPr>
              <a:t>MICROVIEW</a:t>
            </a:r>
            <a:r>
              <a:rPr lang="en-US" dirty="0" smtClean="0">
                <a:solidFill>
                  <a:srgbClr val="8BD3F5"/>
                </a:solidFill>
              </a:rPr>
              <a:t> </a:t>
            </a:r>
            <a:r>
              <a:rPr lang="en-US" i="1" dirty="0" smtClean="0">
                <a:solidFill>
                  <a:srgbClr val="8BD3F5"/>
                </a:solidFill>
              </a:rPr>
              <a:t>HVAC / ELECTRICAL</a:t>
            </a:r>
          </a:p>
          <a:p>
            <a:pPr lvl="0">
              <a:buNone/>
            </a:pPr>
            <a:r>
              <a:rPr lang="en-US" dirty="0" smtClean="0"/>
              <a:t>Assists with strategic power and cooling needs.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BD3F5"/>
                </a:solidFill>
                <a:latin typeface="Helvetica" pitchFamily="34" charset="0"/>
              </a:rPr>
              <a:t>All MicroView products are fully integrated with ARCHIBUS</a:t>
            </a:r>
            <a:endParaRPr lang="en-US" sz="1400" dirty="0">
              <a:solidFill>
                <a:srgbClr val="8BD3F5"/>
              </a:solidFill>
              <a:latin typeface="Helvetica" pitchFamily="34" charset="0"/>
            </a:endParaRPr>
          </a:p>
        </p:txBody>
      </p:sp>
      <p:pic>
        <p:nvPicPr>
          <p:cNvPr id="21" name="Picture 20" descr="icon_electr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25037"/>
            <a:ext cx="1267948" cy="899833"/>
          </a:xfrm>
          <a:prstGeom prst="rect">
            <a:avLst/>
          </a:prstGeom>
        </p:spPr>
      </p:pic>
      <p:pic>
        <p:nvPicPr>
          <p:cNvPr id="22" name="Picture 21" descr="icon_park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182480"/>
            <a:ext cx="1434948" cy="637755"/>
          </a:xfrm>
          <a:prstGeom prst="rect">
            <a:avLst/>
          </a:prstGeom>
        </p:spPr>
      </p:pic>
      <p:pic>
        <p:nvPicPr>
          <p:cNvPr id="11" name="Picture 10" descr="icon_delive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407" y="4038600"/>
            <a:ext cx="1037567" cy="1191281"/>
          </a:xfrm>
          <a:prstGeom prst="rect">
            <a:avLst/>
          </a:prstGeom>
        </p:spPr>
      </p:pic>
      <p:pic>
        <p:nvPicPr>
          <p:cNvPr id="13" name="Picture 12" descr="icon_microview-f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4464" y="1678116"/>
            <a:ext cx="1041537" cy="108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5105400" cy="731838"/>
          </a:xfrm>
        </p:spPr>
        <p:txBody>
          <a:bodyPr/>
          <a:lstStyle/>
          <a:p>
            <a:r>
              <a:rPr lang="en-US" dirty="0" smtClean="0"/>
              <a:t>Microview FM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Space Management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Asset Life Cycle Management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Maintenance Management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Condition Assessments, Inspections and Surveys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Parts Inventory Management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icon_microview-f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28" y="304800"/>
            <a:ext cx="1041537" cy="1080841"/>
          </a:xfrm>
          <a:prstGeom prst="rect">
            <a:avLst/>
          </a:prstGeom>
        </p:spPr>
      </p:pic>
      <p:pic>
        <p:nvPicPr>
          <p:cNvPr id="7" name="Picture 6" descr="about_img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724400"/>
            <a:ext cx="7607300" cy="158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rk_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953000"/>
            <a:ext cx="25146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731838"/>
          </a:xfrm>
        </p:spPr>
        <p:txBody>
          <a:bodyPr/>
          <a:lstStyle/>
          <a:p>
            <a:r>
              <a:rPr lang="en-US" dirty="0" smtClean="0"/>
              <a:t>Microview</a:t>
            </a:r>
            <a:r>
              <a:rPr lang="en-US" baseline="0" dirty="0" smtClean="0"/>
              <a:t> Parking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Manage parking passes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Track Pass History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Manage lot capacities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Human Resources Integration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Manage Parking Revenues</a:t>
            </a:r>
            <a:endParaRPr lang="en-US" dirty="0">
              <a:solidFill>
                <a:srgbClr val="8BD3F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icon_par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94989"/>
            <a:ext cx="1434948" cy="637755"/>
          </a:xfrm>
          <a:prstGeom prst="rect">
            <a:avLst/>
          </a:prstGeom>
        </p:spPr>
      </p:pic>
      <p:pic>
        <p:nvPicPr>
          <p:cNvPr id="8" name="Picture 7" descr="park-rectandp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676400"/>
            <a:ext cx="2514600" cy="2514600"/>
          </a:xfrm>
          <a:prstGeom prst="rect">
            <a:avLst/>
          </a:prstGeom>
        </p:spPr>
      </p:pic>
      <p:pic>
        <p:nvPicPr>
          <p:cNvPr id="6" name="Picture 5" descr="park_patr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505200"/>
            <a:ext cx="260350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410200" cy="731838"/>
          </a:xfrm>
        </p:spPr>
        <p:txBody>
          <a:bodyPr/>
          <a:lstStyle/>
          <a:p>
            <a:r>
              <a:rPr lang="en-US" dirty="0" smtClean="0"/>
              <a:t>Microview Delivery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Scan and Route Packages, Letters and/or Assets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Verify Recipient with Electronic Signature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Internal or External Distribution Tracking</a:t>
            </a:r>
            <a:endParaRPr lang="en-US" dirty="0">
              <a:solidFill>
                <a:srgbClr val="8BD3F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icon_deliv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07" y="152400"/>
            <a:ext cx="1037567" cy="1191281"/>
          </a:xfrm>
          <a:prstGeom prst="rect">
            <a:avLst/>
          </a:prstGeom>
        </p:spPr>
      </p:pic>
      <p:pic>
        <p:nvPicPr>
          <p:cNvPr id="6" name="Picture 5" descr="del_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2058" y="3657600"/>
            <a:ext cx="2398542" cy="2362200"/>
          </a:xfrm>
          <a:prstGeom prst="rect">
            <a:avLst/>
          </a:prstGeom>
        </p:spPr>
      </p:pic>
      <p:pic>
        <p:nvPicPr>
          <p:cNvPr id="7" name="Picture 6" descr="del_r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657600"/>
            <a:ext cx="2424363" cy="2362200"/>
          </a:xfrm>
          <a:prstGeom prst="rect">
            <a:avLst/>
          </a:prstGeom>
        </p:spPr>
      </p:pic>
      <p:pic>
        <p:nvPicPr>
          <p:cNvPr id="8" name="Picture 7" descr="del_rou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0330" y="3657600"/>
            <a:ext cx="2382831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vac-pa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181600"/>
            <a:ext cx="1905000" cy="1428750"/>
          </a:xfrm>
          <a:prstGeom prst="rect">
            <a:avLst/>
          </a:prstGeom>
        </p:spPr>
      </p:pic>
      <p:pic>
        <p:nvPicPr>
          <p:cNvPr id="9" name="Picture 9" descr="Archibus Unleashed Slid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2057400"/>
            <a:ext cx="3048000" cy="3548529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4102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Microview HVAC/ELECTRICAL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Create </a:t>
            </a:r>
            <a:r>
              <a:rPr lang="en-US" dirty="0" smtClean="0">
                <a:solidFill>
                  <a:srgbClr val="8BD3F5"/>
                </a:solidFill>
              </a:rPr>
              <a:t>an </a:t>
            </a:r>
            <a:r>
              <a:rPr lang="en-US" dirty="0" smtClean="0">
                <a:solidFill>
                  <a:srgbClr val="8BD3F5"/>
                </a:solidFill>
              </a:rPr>
              <a:t>Electronic Inventory of Critical Systems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BD3F5"/>
                </a:solidFill>
              </a:rPr>
              <a:t>Retrieve Component Information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Electrical Panels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Circuits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Lighting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Receptacles</a:t>
            </a:r>
            <a:endParaRPr lang="en-US" sz="2600" dirty="0" smtClean="0"/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8BD3F5"/>
                </a:solidFill>
              </a:rPr>
              <a:t>Get Key Information for: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Power Requirements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Heat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icon_electric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95837"/>
            <a:ext cx="1267948" cy="899833"/>
          </a:xfrm>
          <a:prstGeom prst="rect">
            <a:avLst/>
          </a:prstGeom>
        </p:spPr>
      </p:pic>
      <p:pic>
        <p:nvPicPr>
          <p:cNvPr id="7" name="Picture 6" descr="hvac-dw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274320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/ MicroView Products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19400" y="1828800"/>
            <a:ext cx="5867400" cy="4724400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Sync Server</a:t>
            </a:r>
          </a:p>
          <a:p>
            <a:pPr marL="0" lvl="0">
              <a:buNone/>
            </a:pPr>
            <a:r>
              <a:rPr lang="en-US" sz="2200" dirty="0" smtClean="0"/>
              <a:t>Leverage a Sync Server for nearly instantaneous data transfers</a:t>
            </a:r>
          </a:p>
          <a:p>
            <a:pPr lvl="0">
              <a:buNone/>
            </a:pPr>
            <a:endParaRPr lang="en-US" sz="1200" dirty="0" smtClean="0"/>
          </a:p>
          <a:p>
            <a:pPr lvl="0" algn="just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Data Checking</a:t>
            </a:r>
          </a:p>
          <a:p>
            <a:pPr marL="0" lvl="0">
              <a:buNone/>
            </a:pPr>
            <a:r>
              <a:rPr lang="en-US" sz="2200" dirty="0" smtClean="0"/>
              <a:t>Redundant data checking for accuracy of data collection</a:t>
            </a:r>
          </a:p>
          <a:p>
            <a:pPr lvl="0">
              <a:buNone/>
            </a:pPr>
            <a:endParaRPr lang="en-US" sz="1200" dirty="0" smtClean="0"/>
          </a:p>
          <a:p>
            <a:pPr lvl="0" algn="just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Workflow rules</a:t>
            </a:r>
          </a:p>
          <a:p>
            <a:pPr marL="0" lvl="1">
              <a:buNone/>
            </a:pPr>
            <a:r>
              <a:rPr lang="en-US" sz="2200" dirty="0" smtClean="0"/>
              <a:t>Workflow rules for notifications and processing</a:t>
            </a:r>
          </a:p>
          <a:p>
            <a:pPr lvl="1">
              <a:buNone/>
            </a:pPr>
            <a:endParaRPr lang="en-US" sz="1200" dirty="0" smtClean="0"/>
          </a:p>
          <a:p>
            <a:pPr lvl="0" algn="just">
              <a:buNone/>
            </a:pPr>
            <a:r>
              <a:rPr lang="en-US" sz="2200" b="1" cap="all" dirty="0" smtClean="0">
                <a:solidFill>
                  <a:srgbClr val="8BD3F5"/>
                </a:solidFill>
              </a:rPr>
              <a:t>Experience</a:t>
            </a:r>
          </a:p>
          <a:p>
            <a:pPr marL="0" lvl="1">
              <a:buNone/>
            </a:pPr>
            <a:r>
              <a:rPr lang="en-US" sz="2200" dirty="0" smtClean="0"/>
              <a:t>15 + years of combined PDA development.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53C7-EBF0-409F-AEAD-571357F5409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BD3F5"/>
                </a:solidFill>
                <a:latin typeface="Helvetica" pitchFamily="34" charset="0"/>
              </a:rPr>
              <a:t>All MicroView products are fully integrated with ARCHIBUS</a:t>
            </a:r>
            <a:endParaRPr lang="en-US" sz="1400" dirty="0">
              <a:solidFill>
                <a:srgbClr val="8BD3F5"/>
              </a:solidFill>
              <a:latin typeface="Helvetica" pitchFamily="34" charset="0"/>
            </a:endParaRPr>
          </a:p>
        </p:txBody>
      </p:sp>
      <p:pic>
        <p:nvPicPr>
          <p:cNvPr id="11" name="Picture 10" descr="61-SyncFolder(02)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1371600" cy="1333500"/>
          </a:xfrm>
          <a:prstGeom prst="rect">
            <a:avLst/>
          </a:prstGeom>
        </p:spPr>
      </p:pic>
      <p:pic>
        <p:nvPicPr>
          <p:cNvPr id="13" name="Picture 12" descr="symbol-chec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895600"/>
            <a:ext cx="1219200" cy="1219200"/>
          </a:xfrm>
          <a:prstGeom prst="rect">
            <a:avLst/>
          </a:prstGeom>
        </p:spPr>
      </p:pic>
      <p:pic>
        <p:nvPicPr>
          <p:cNvPr id="19" name="Picture 18" descr="exe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5486400"/>
            <a:ext cx="923925" cy="857250"/>
          </a:xfrm>
          <a:prstGeom prst="rect">
            <a:avLst/>
          </a:prstGeom>
        </p:spPr>
      </p:pic>
      <p:pic>
        <p:nvPicPr>
          <p:cNvPr id="12" name="Picture 11" descr="interpreter_symbol_whit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26720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1591</Words>
  <Application>Microsoft Office PowerPoint</Application>
  <PresentationFormat>On-screen Show (4:3)</PresentationFormat>
  <Paragraphs>452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Acrobat Document</vt:lpstr>
      <vt:lpstr>Case Studies Using MicroView</vt:lpstr>
      <vt:lpstr> Introductions</vt:lpstr>
      <vt:lpstr>Background / MicroView History Over a Decade of Mobility</vt:lpstr>
      <vt:lpstr> Background / MicroView Products</vt:lpstr>
      <vt:lpstr>Microview FM</vt:lpstr>
      <vt:lpstr>Microview Parking Manager</vt:lpstr>
      <vt:lpstr>Microview Delivery Manager</vt:lpstr>
      <vt:lpstr>Microview HVAC/ELECTRICAL</vt:lpstr>
      <vt:lpstr>Background / MicroView Products</vt:lpstr>
      <vt:lpstr>Background / MicroView Platforms</vt:lpstr>
      <vt:lpstr>Background / Supported PDAs</vt:lpstr>
      <vt:lpstr>MicroView FM Modules</vt:lpstr>
      <vt:lpstr>Case Studies</vt:lpstr>
      <vt:lpstr>SCVHHS (Santa Clara Valley Health and Hospital System)</vt:lpstr>
      <vt:lpstr>SCVHHS (Santa Clara Valley Health and Hospital System)</vt:lpstr>
      <vt:lpstr>SCVHHS / Surveys (Santa Clara Valley Health and Hospital System)</vt:lpstr>
      <vt:lpstr>SCVHHS / Surveys (Santa Clara Valley Health and Hospital System)</vt:lpstr>
      <vt:lpstr>SCVHHS / Work Orders (Santa Clara Valley Health and Hospital System)</vt:lpstr>
      <vt:lpstr>SCVHHS / Work Orders (Santa Clara Valley Health and Hospital System)</vt:lpstr>
      <vt:lpstr>SCVHHS / Asset Receiving (Santa Clara Valley Health and Hospital System)</vt:lpstr>
      <vt:lpstr>Austin Independent School District</vt:lpstr>
      <vt:lpstr>Austin Independent School District</vt:lpstr>
      <vt:lpstr>Austin Independent School District</vt:lpstr>
      <vt:lpstr>Austin Independent School District</vt:lpstr>
      <vt:lpstr>VMware</vt:lpstr>
      <vt:lpstr>VMware </vt:lpstr>
      <vt:lpstr>Major Telephonic in Romania</vt:lpstr>
      <vt:lpstr>Major Telephonic in Romania</vt:lpstr>
      <vt:lpstr>Large State Transportation Entity in the South</vt:lpstr>
      <vt:lpstr>Large State Transportation Entity in the South</vt:lpstr>
      <vt:lpstr>Oklahoma State  University</vt:lpstr>
      <vt:lpstr>Oklahoma State  University</vt:lpstr>
      <vt:lpstr>Questions &amp; Thank You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Kubal</dc:creator>
  <cp:lastModifiedBy>Bob Stephen</cp:lastModifiedBy>
  <cp:revision>183</cp:revision>
  <dcterms:created xsi:type="dcterms:W3CDTF">2010-03-03T23:15:59Z</dcterms:created>
  <dcterms:modified xsi:type="dcterms:W3CDTF">2010-03-23T08:29:32Z</dcterms:modified>
</cp:coreProperties>
</file>